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303" r:id="rId6"/>
    <p:sldId id="302" r:id="rId7"/>
    <p:sldId id="301" r:id="rId8"/>
    <p:sldId id="304" r:id="rId9"/>
    <p:sldId id="305" r:id="rId10"/>
    <p:sldId id="306" r:id="rId11"/>
    <p:sldId id="307" r:id="rId12"/>
    <p:sldId id="308" r:id="rId13"/>
    <p:sldId id="314" r:id="rId14"/>
    <p:sldId id="312" r:id="rId15"/>
    <p:sldId id="313" r:id="rId16"/>
    <p:sldId id="315" r:id="rId17"/>
    <p:sldId id="316" r:id="rId18"/>
    <p:sldId id="317" r:id="rId19"/>
    <p:sldId id="318" r:id="rId20"/>
    <p:sldId id="319" r:id="rId21"/>
    <p:sldId id="309" r:id="rId22"/>
    <p:sldId id="320" r:id="rId23"/>
    <p:sldId id="321" r:id="rId24"/>
    <p:sldId id="322" r:id="rId25"/>
    <p:sldId id="323" r:id="rId26"/>
    <p:sldId id="324" r:id="rId27"/>
    <p:sldId id="325" r:id="rId28"/>
    <p:sldId id="310" r:id="rId29"/>
    <p:sldId id="326" r:id="rId30"/>
    <p:sldId id="327" r:id="rId31"/>
    <p:sldId id="328" r:id="rId32"/>
    <p:sldId id="329" r:id="rId33"/>
    <p:sldId id="311" r:id="rId34"/>
    <p:sldId id="330" r:id="rId35"/>
    <p:sldId id="331" r:id="rId36"/>
    <p:sldId id="332" r:id="rId37"/>
    <p:sldId id="333" r:id="rId38"/>
    <p:sldId id="334" r:id="rId39"/>
    <p:sldId id="335" r:id="rId40"/>
    <p:sldId id="336" r:id="rId41"/>
    <p:sldId id="337" r:id="rId42"/>
    <p:sldId id="338" r:id="rId43"/>
    <p:sldId id="33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54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1:10:01.862"/>
    </inkml:context>
    <inkml:brush xml:id="br0">
      <inkml:brushProperty name="width" value="0.2" units="cm"/>
      <inkml:brushProperty name="height" value="0.2" units="cm"/>
      <inkml:brushProperty name="color" value="#E71224"/>
    </inkml:brush>
  </inkml:definitions>
  <inkml:trace contextRef="#ctx0" brushRef="#br0">0 46 24575,'10'-1'0,"0"0"0,-1-1 0,1 0 0,0 0 0,-1-1 0,14-7 0,-12 6 0,1-1 0,0 2 0,20-5 0,40 3 0,117 6 0,-67 2 0,635-3 0,-737 1 0,0 1 0,27 6 0,-27-4 0,1-1 0,24 1 0,443-5 0,-469 2 0,1 1 0,25 6 0,39 3 0,362-12 0,-439 1-227,1 1-1,-1 0 1,1 0-1,-1 0 1,10 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1:10:16.495"/>
    </inkml:context>
    <inkml:brush xml:id="br0">
      <inkml:brushProperty name="width" value="0.2" units="cm"/>
      <inkml:brushProperty name="height" value="0.2" units="cm"/>
      <inkml:brushProperty name="color" value="#E71224"/>
    </inkml:brush>
  </inkml:definitions>
  <inkml:trace contextRef="#ctx0" brushRef="#br0">1 54 24575,'31'-1'0,"58"-11"0,-57 6 0,55-2 0,-54 7 0,52-11 0,-52 6 0,55-2 0,1393 9 0,-1461 1 0,-1 0 0,37 8 0,-35-5 0,0-1 0,27 1 0,282-4 86,-158-3-1537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1:10:21.896"/>
    </inkml:context>
    <inkml:brush xml:id="br0">
      <inkml:brushProperty name="width" value="0.2" units="cm"/>
      <inkml:brushProperty name="height" value="0.2" units="cm"/>
      <inkml:brushProperty name="color" value="#E71224"/>
    </inkml:brush>
  </inkml:definitions>
  <inkml:trace contextRef="#ctx0" brushRef="#br0">1 0 24575,'4'0'0,"7"0"0,5 0 0,5 0 0,3 0 0,2 0 0,1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1:10:22.355"/>
    </inkml:context>
    <inkml:brush xml:id="br0">
      <inkml:brushProperty name="width" value="0.2" units="cm"/>
      <inkml:brushProperty name="height" value="0.2" units="cm"/>
      <inkml:brushProperty name="color" value="#E71224"/>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1:10:26.656"/>
    </inkml:context>
    <inkml:brush xml:id="br0">
      <inkml:brushProperty name="width" value="0.2" units="cm"/>
      <inkml:brushProperty name="height" value="0.2" units="cm"/>
      <inkml:brushProperty name="color" value="#E71224"/>
    </inkml:brush>
  </inkml:definitions>
  <inkml:trace contextRef="#ctx0" brushRef="#br0">1 56 24575,'1562'0'0,"-1542"-1"0,-1-1 0,37-8 0,-35 5 0,0 1 0,27-1 0,106 7 0,62-4 0,-145-11 0,-51 9 0,0 0 0,28-1 0,669 3 0,-349 4 0,55-2-1365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1:10:37.823"/>
    </inkml:context>
    <inkml:brush xml:id="br0">
      <inkml:brushProperty name="width" value="0.2" units="cm"/>
      <inkml:brushProperty name="height" value="0.2" units="cm"/>
      <inkml:brushProperty name="color" value="#E71224"/>
    </inkml:brush>
  </inkml:definitions>
  <inkml:trace contextRef="#ctx0" brushRef="#br0">1 28 24575,'478'0'0,"-448"-1"0,59-12 0,-58 8 0,57-4 0,43 10-1365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1:11:03.928"/>
    </inkml:context>
    <inkml:brush xml:id="br0">
      <inkml:brushProperty name="width" value="0.2" units="cm"/>
      <inkml:brushProperty name="height" value="0.2" units="cm"/>
      <inkml:brushProperty name="color" value="#E71224"/>
    </inkml:brush>
  </inkml:definitions>
  <inkml:trace contextRef="#ctx0" brushRef="#br0">1 27 24575,'1536'0'0,"-1505"-1"0,57-11 0,-56 6 0,55-2 0,679 9-1365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1:11:07.704"/>
    </inkml:context>
    <inkml:brush xml:id="br0">
      <inkml:brushProperty name="width" value="0.2" units="cm"/>
      <inkml:brushProperty name="height" value="0.2" units="cm"/>
      <inkml:brushProperty name="color" value="#E71224"/>
    </inkml:brush>
  </inkml:definitions>
  <inkml:trace contextRef="#ctx0" brushRef="#br0">1 0 24575,'822'0'0,"-796"2"0,0 1 0,0 1 0,-1 1 0,28 9 0,-20-5 0,46 6 0,-66-13 0,-1-1 0,0-1 0,1 0 0,-1-1 0,0 0 0,0-1 0,20-5 0,47-20-1365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1:11:45.367"/>
    </inkml:context>
    <inkml:brush xml:id="br0">
      <inkml:brushProperty name="width" value="0.2" units="cm"/>
      <inkml:brushProperty name="height" value="0.2" units="cm"/>
      <inkml:brushProperty name="color" value="#E71224"/>
    </inkml:brush>
  </inkml:definitions>
  <inkml:trace contextRef="#ctx0" brushRef="#br0">0 2 24575,'86'-1'0,"93"3"0,-122 6 0,-38-4 0,1-1 0,25 0 0,78-1 0,125-5 0,-182-5 0,-35 3 0,48 0 0,186 5-1365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12/5/2024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12/5/2024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12/5/2024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12/5/2024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12/5/2024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12/5/2024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12/5/2024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12/5/2024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12/5/2024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12/5/2024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12/5/2024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12/5/2024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honebook.cz/"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unter.io/search"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eakpeek.com/"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scan.identityguard.com/full"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dorkgpt.com/"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9.png"/><Relationship Id="rId18" Type="http://schemas.openxmlformats.org/officeDocument/2006/relationships/customXml" Target="../ink/ink8.xml"/><Relationship Id="rId3" Type="http://schemas.openxmlformats.org/officeDocument/2006/relationships/image" Target="../media/image44.png"/><Relationship Id="rId21" Type="http://schemas.openxmlformats.org/officeDocument/2006/relationships/image" Target="../media/image53.png"/><Relationship Id="rId7" Type="http://schemas.openxmlformats.org/officeDocument/2006/relationships/image" Target="../media/image46.png"/><Relationship Id="rId12" Type="http://schemas.openxmlformats.org/officeDocument/2006/relationships/customXml" Target="../ink/ink5.xml"/><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customXml" Target="../ink/ink4.xml"/><Relationship Id="rId19" Type="http://schemas.openxmlformats.org/officeDocument/2006/relationships/image" Target="../media/image52.png"/><Relationship Id="rId4" Type="http://schemas.openxmlformats.org/officeDocument/2006/relationships/customXml" Target="../ink/ink1.xml"/><Relationship Id="rId9" Type="http://schemas.openxmlformats.org/officeDocument/2006/relationships/image" Target="../media/image47.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416291" cy="3686015"/>
          </a:xfrm>
        </p:spPr>
        <p:txBody>
          <a:bodyPr>
            <a:normAutofit/>
          </a:bodyPr>
          <a:lstStyle/>
          <a:p>
            <a:r>
              <a:rPr lang="en-US" dirty="0"/>
              <a:t>Intro to </a:t>
            </a:r>
            <a:br>
              <a:rPr lang="en-US" dirty="0"/>
            </a:br>
            <a:r>
              <a:rPr lang="en-US" dirty="0"/>
              <a:t>Red Team</a:t>
            </a:r>
            <a:endParaRPr lang="en-US" sz="8000" dirty="0"/>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782711-A6AE-E699-8148-4BBEE4260E0F}"/>
              </a:ext>
            </a:extLst>
          </p:cNvPr>
          <p:cNvSpPr txBox="1"/>
          <p:nvPr/>
        </p:nvSpPr>
        <p:spPr>
          <a:xfrm>
            <a:off x="9386629" y="5141344"/>
            <a:ext cx="1885453" cy="954107"/>
          </a:xfrm>
          <a:prstGeom prst="rect">
            <a:avLst/>
          </a:prstGeom>
          <a:noFill/>
        </p:spPr>
        <p:txBody>
          <a:bodyPr wrap="none" rtlCol="0">
            <a:spAutoFit/>
          </a:bodyPr>
          <a:lstStyle/>
          <a:p>
            <a:r>
              <a:rPr lang="en-US" sz="2800" b="1" spc="-50" dirty="0">
                <a:solidFill>
                  <a:schemeClr val="tx1">
                    <a:lumMod val="85000"/>
                    <a:lumOff val="15000"/>
                  </a:schemeClr>
                </a:solidFill>
                <a:latin typeface="+mj-lt"/>
                <a:ea typeface="+mj-ea"/>
                <a:cs typeface="+mj-cs"/>
              </a:rPr>
              <a:t>By</a:t>
            </a:r>
          </a:p>
          <a:p>
            <a:r>
              <a:rPr lang="en-US" sz="2800" b="1" spc="-50" dirty="0">
                <a:solidFill>
                  <a:schemeClr val="tx1">
                    <a:lumMod val="85000"/>
                    <a:lumOff val="15000"/>
                  </a:schemeClr>
                </a:solidFill>
                <a:latin typeface="+mj-lt"/>
                <a:ea typeface="+mj-ea"/>
                <a:cs typeface="+mj-cs"/>
              </a:rPr>
              <a:t>Sridhar V</a:t>
            </a:r>
            <a:endParaRPr lang="en-IN" sz="2800" b="1" spc="-50"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4B4997-FA00-1DE5-F99A-03FC73BAD009}"/>
              </a:ext>
            </a:extLst>
          </p:cNvPr>
          <p:cNvSpPr txBox="1"/>
          <p:nvPr/>
        </p:nvSpPr>
        <p:spPr>
          <a:xfrm>
            <a:off x="416224" y="102071"/>
            <a:ext cx="11393337" cy="1417055"/>
          </a:xfrm>
          <a:prstGeom prst="rect">
            <a:avLst/>
          </a:prstGeom>
          <a:noFill/>
        </p:spPr>
        <p:txBody>
          <a:bodyPr wrap="square">
            <a:spAutoFit/>
          </a:bodyPr>
          <a:lstStyle/>
          <a:p>
            <a:pPr>
              <a:lnSpc>
                <a:spcPct val="107000"/>
              </a:lnSpc>
              <a:spcBef>
                <a:spcPts val="800"/>
              </a:spcBef>
              <a:spcAft>
                <a:spcPts val="400"/>
              </a:spcAft>
            </a:pPr>
            <a:r>
              <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Shodan</a:t>
            </a: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Shodan is a search engine specifically designed to find and index information about internet-connected devices. It's often referred to as the "search engine for hackers" due to its ability to locate various types of devices connected to the internet, including servers, routers, webcams, printers, and even industrial control systems.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E17157F-25AF-5BDC-5850-56FA11766A9E}"/>
              </a:ext>
            </a:extLst>
          </p:cNvPr>
          <p:cNvPicPr>
            <a:picLocks noChangeAspect="1"/>
          </p:cNvPicPr>
          <p:nvPr/>
        </p:nvPicPr>
        <p:blipFill>
          <a:blip r:embed="rId2"/>
          <a:stretch>
            <a:fillRect/>
          </a:stretch>
        </p:blipFill>
        <p:spPr>
          <a:xfrm>
            <a:off x="1733909" y="1626692"/>
            <a:ext cx="8566030" cy="4242206"/>
          </a:xfrm>
          <a:prstGeom prst="rect">
            <a:avLst/>
          </a:prstGeom>
          <a:noFill/>
          <a:ln>
            <a:solidFill>
              <a:srgbClr val="FF0000"/>
            </a:solidFill>
          </a:ln>
        </p:spPr>
      </p:pic>
    </p:spTree>
    <p:extLst>
      <p:ext uri="{BB962C8B-B14F-4D97-AF65-F5344CB8AC3E}">
        <p14:creationId xmlns:p14="http://schemas.microsoft.com/office/powerpoint/2010/main" val="291433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05EA6-4AB6-4151-C13B-59C00B961B0F}"/>
              </a:ext>
            </a:extLst>
          </p:cNvPr>
          <p:cNvPicPr>
            <a:picLocks noChangeAspect="1"/>
          </p:cNvPicPr>
          <p:nvPr/>
        </p:nvPicPr>
        <p:blipFill>
          <a:blip r:embed="rId2"/>
          <a:stretch>
            <a:fillRect/>
          </a:stretch>
        </p:blipFill>
        <p:spPr>
          <a:xfrm>
            <a:off x="715231" y="312228"/>
            <a:ext cx="6324600" cy="1600200"/>
          </a:xfrm>
          <a:prstGeom prst="rect">
            <a:avLst/>
          </a:prstGeom>
          <a:noFill/>
          <a:ln>
            <a:solidFill>
              <a:srgbClr val="FF0000"/>
            </a:solidFill>
          </a:ln>
        </p:spPr>
      </p:pic>
      <p:pic>
        <p:nvPicPr>
          <p:cNvPr id="5" name="Picture 4">
            <a:extLst>
              <a:ext uri="{FF2B5EF4-FFF2-40B4-BE49-F238E27FC236}">
                <a16:creationId xmlns:a16="http://schemas.microsoft.com/office/drawing/2014/main" id="{2D45BE3F-7092-548D-0961-2A6AA2296724}"/>
              </a:ext>
            </a:extLst>
          </p:cNvPr>
          <p:cNvPicPr>
            <a:picLocks noChangeAspect="1"/>
          </p:cNvPicPr>
          <p:nvPr/>
        </p:nvPicPr>
        <p:blipFill>
          <a:blip r:embed="rId3"/>
          <a:stretch>
            <a:fillRect/>
          </a:stretch>
        </p:blipFill>
        <p:spPr>
          <a:xfrm>
            <a:off x="278799" y="2235198"/>
            <a:ext cx="7581346" cy="3990665"/>
          </a:xfrm>
          <a:prstGeom prst="rect">
            <a:avLst/>
          </a:prstGeom>
          <a:noFill/>
          <a:ln>
            <a:solidFill>
              <a:srgbClr val="FF0000"/>
            </a:solidFill>
          </a:ln>
        </p:spPr>
      </p:pic>
      <p:sp>
        <p:nvSpPr>
          <p:cNvPr id="8" name="TextBox 7">
            <a:extLst>
              <a:ext uri="{FF2B5EF4-FFF2-40B4-BE49-F238E27FC236}">
                <a16:creationId xmlns:a16="http://schemas.microsoft.com/office/drawing/2014/main" id="{275136B0-9158-509A-CDB7-A1657C1FFC1F}"/>
              </a:ext>
            </a:extLst>
          </p:cNvPr>
          <p:cNvSpPr txBox="1"/>
          <p:nvPr/>
        </p:nvSpPr>
        <p:spPr>
          <a:xfrm>
            <a:off x="8324491" y="1000664"/>
            <a:ext cx="2994922" cy="369332"/>
          </a:xfrm>
          <a:prstGeom prst="rect">
            <a:avLst/>
          </a:prstGeom>
          <a:noFill/>
        </p:spPr>
        <p:txBody>
          <a:bodyPr wrap="none" rtlCol="0">
            <a:spAutoFit/>
          </a:bodyPr>
          <a:lstStyle/>
          <a:p>
            <a:r>
              <a:rPr lang="en-US" dirty="0"/>
              <a:t>Ping the domain to get the IP</a:t>
            </a:r>
            <a:endParaRPr lang="en-IN" dirty="0"/>
          </a:p>
        </p:txBody>
      </p:sp>
      <p:sp>
        <p:nvSpPr>
          <p:cNvPr id="9" name="TextBox 8">
            <a:extLst>
              <a:ext uri="{FF2B5EF4-FFF2-40B4-BE49-F238E27FC236}">
                <a16:creationId xmlns:a16="http://schemas.microsoft.com/office/drawing/2014/main" id="{A9D3A655-94E0-4FD9-8CAF-167E54B1E89D}"/>
              </a:ext>
            </a:extLst>
          </p:cNvPr>
          <p:cNvSpPr txBox="1"/>
          <p:nvPr/>
        </p:nvSpPr>
        <p:spPr>
          <a:xfrm>
            <a:off x="8344271" y="3657600"/>
            <a:ext cx="3157268" cy="646331"/>
          </a:xfrm>
          <a:prstGeom prst="rect">
            <a:avLst/>
          </a:prstGeom>
          <a:noFill/>
        </p:spPr>
        <p:txBody>
          <a:bodyPr wrap="square" rtlCol="0">
            <a:spAutoFit/>
          </a:bodyPr>
          <a:lstStyle/>
          <a:p>
            <a:r>
              <a:rPr lang="en-US" dirty="0"/>
              <a:t>Search the IP in </a:t>
            </a:r>
            <a:r>
              <a:rPr lang="en-US" dirty="0" err="1"/>
              <a:t>shodan</a:t>
            </a:r>
            <a:r>
              <a:rPr lang="en-US" dirty="0"/>
              <a:t> to get a lot of information </a:t>
            </a:r>
            <a:endParaRPr lang="en-IN" dirty="0"/>
          </a:p>
        </p:txBody>
      </p:sp>
    </p:spTree>
    <p:extLst>
      <p:ext uri="{BB962C8B-B14F-4D97-AF65-F5344CB8AC3E}">
        <p14:creationId xmlns:p14="http://schemas.microsoft.com/office/powerpoint/2010/main" val="166472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BF4320-8FB4-58B3-4E79-0215F4BCA17A}"/>
              </a:ext>
            </a:extLst>
          </p:cNvPr>
          <p:cNvPicPr>
            <a:picLocks noChangeAspect="1"/>
          </p:cNvPicPr>
          <p:nvPr/>
        </p:nvPicPr>
        <p:blipFill>
          <a:blip r:embed="rId2"/>
          <a:stretch>
            <a:fillRect/>
          </a:stretch>
        </p:blipFill>
        <p:spPr>
          <a:xfrm>
            <a:off x="325343" y="1860603"/>
            <a:ext cx="6291117" cy="3809999"/>
          </a:xfrm>
          <a:prstGeom prst="rect">
            <a:avLst/>
          </a:prstGeom>
          <a:noFill/>
          <a:ln>
            <a:solidFill>
              <a:srgbClr val="FF0000"/>
            </a:solidFill>
          </a:ln>
        </p:spPr>
      </p:pic>
      <p:sp>
        <p:nvSpPr>
          <p:cNvPr id="7" name="TextBox 6">
            <a:extLst>
              <a:ext uri="{FF2B5EF4-FFF2-40B4-BE49-F238E27FC236}">
                <a16:creationId xmlns:a16="http://schemas.microsoft.com/office/drawing/2014/main" id="{D4A6D8C9-7D92-E866-9E74-36958A23EF98}"/>
              </a:ext>
            </a:extLst>
          </p:cNvPr>
          <p:cNvSpPr txBox="1"/>
          <p:nvPr/>
        </p:nvSpPr>
        <p:spPr>
          <a:xfrm>
            <a:off x="281446" y="0"/>
            <a:ext cx="2681247" cy="584775"/>
          </a:xfrm>
          <a:prstGeom prst="rect">
            <a:avLst/>
          </a:prstGeom>
          <a:noFill/>
        </p:spPr>
        <p:txBody>
          <a:bodyPr wrap="none" rtlCol="0">
            <a:spAutoFit/>
          </a:bodyPr>
          <a:lstStyle/>
          <a:p>
            <a:r>
              <a:rPr lang="en-US" sz="2400" b="1" kern="100" dirty="0">
                <a:solidFill>
                  <a:srgbClr val="0F4761"/>
                </a:solidFill>
                <a:latin typeface="Aptos" panose="020B0004020202020204" pitchFamily="34" charset="0"/>
                <a:cs typeface="Times New Roman" panose="02020603050405020304" pitchFamily="18" charset="0"/>
              </a:rPr>
              <a:t>ASN</a:t>
            </a:r>
            <a:r>
              <a:rPr lang="en-US" sz="3200" b="1" dirty="0"/>
              <a:t> </a:t>
            </a:r>
            <a:r>
              <a:rPr lang="en-US" sz="2400" b="1" kern="100" dirty="0">
                <a:solidFill>
                  <a:srgbClr val="0F4761"/>
                </a:solidFill>
                <a:latin typeface="Aptos" panose="020B0004020202020204" pitchFamily="34" charset="0"/>
                <a:cs typeface="Times New Roman" panose="02020603050405020304" pitchFamily="18" charset="0"/>
              </a:rPr>
              <a:t>Enumeration</a:t>
            </a:r>
            <a:endParaRPr lang="en-IN" sz="2400" b="1" kern="100" dirty="0">
              <a:solidFill>
                <a:srgbClr val="0F4761"/>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E335AEC-D341-B516-FF8D-BB9CF0E2A67E}"/>
              </a:ext>
            </a:extLst>
          </p:cNvPr>
          <p:cNvSpPr txBox="1"/>
          <p:nvPr/>
        </p:nvSpPr>
        <p:spPr>
          <a:xfrm>
            <a:off x="235788" y="693362"/>
            <a:ext cx="11314981" cy="923330"/>
          </a:xfrm>
          <a:prstGeom prst="rect">
            <a:avLst/>
          </a:prstGeom>
          <a:noFill/>
        </p:spPr>
        <p:txBody>
          <a:bodyPr wrap="square">
            <a:spAutoFit/>
          </a:bodyPr>
          <a:lstStyle/>
          <a:p>
            <a:r>
              <a:rPr lang="en-IN" sz="1800" dirty="0">
                <a:effectLst/>
                <a:latin typeface="Calibri" panose="020F0502020204030204" pitchFamily="34" charset="0"/>
                <a:ea typeface="Aptos" panose="020B0004020202020204" pitchFamily="34" charset="0"/>
              </a:rPr>
              <a:t>This is the Autonomous System Number (ASN). This number is unique and is made publicly available so routing information can be exchanged with other systems. This is done with specific IP prefixes, which we can use to find out the netblocks (public ASNs). </a:t>
            </a:r>
            <a:endParaRPr lang="en-IN" dirty="0"/>
          </a:p>
        </p:txBody>
      </p:sp>
      <p:pic>
        <p:nvPicPr>
          <p:cNvPr id="11" name="Picture 10">
            <a:extLst>
              <a:ext uri="{FF2B5EF4-FFF2-40B4-BE49-F238E27FC236}">
                <a16:creationId xmlns:a16="http://schemas.microsoft.com/office/drawing/2014/main" id="{E9AD70B6-A67D-E9CB-700F-582D8D00C5CB}"/>
              </a:ext>
            </a:extLst>
          </p:cNvPr>
          <p:cNvPicPr>
            <a:picLocks noChangeAspect="1"/>
          </p:cNvPicPr>
          <p:nvPr/>
        </p:nvPicPr>
        <p:blipFill>
          <a:blip r:embed="rId3"/>
          <a:stretch>
            <a:fillRect/>
          </a:stretch>
        </p:blipFill>
        <p:spPr>
          <a:xfrm>
            <a:off x="6849374" y="1785668"/>
            <a:ext cx="5100648" cy="4123426"/>
          </a:xfrm>
          <a:prstGeom prst="rect">
            <a:avLst/>
          </a:prstGeom>
          <a:noFill/>
          <a:ln>
            <a:solidFill>
              <a:srgbClr val="FF0000"/>
            </a:solidFill>
          </a:ln>
        </p:spPr>
      </p:pic>
    </p:spTree>
    <p:extLst>
      <p:ext uri="{BB962C8B-B14F-4D97-AF65-F5344CB8AC3E}">
        <p14:creationId xmlns:p14="http://schemas.microsoft.com/office/powerpoint/2010/main" val="83989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8A1335-5724-8DC7-0EFF-5C49DD3DAFB5}"/>
              </a:ext>
            </a:extLst>
          </p:cNvPr>
          <p:cNvSpPr txBox="1"/>
          <p:nvPr/>
        </p:nvSpPr>
        <p:spPr>
          <a:xfrm>
            <a:off x="330679" y="216986"/>
            <a:ext cx="11280476" cy="1816010"/>
          </a:xfrm>
          <a:prstGeom prst="rect">
            <a:avLst/>
          </a:prstGeom>
          <a:noFill/>
        </p:spPr>
        <p:txBody>
          <a:bodyPr wrap="square">
            <a:spAutoFit/>
          </a:bodyPr>
          <a:lstStyle/>
          <a:p>
            <a:pPr>
              <a:lnSpc>
                <a:spcPct val="107000"/>
              </a:lnSpc>
              <a:spcBef>
                <a:spcPts val="800"/>
              </a:spcBef>
              <a:spcAft>
                <a:spcPts val="400"/>
              </a:spcAft>
            </a:pPr>
            <a:r>
              <a:rPr lang="en-IN" sz="2400" b="1" u="sng"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DNSDumpster</a:t>
            </a:r>
            <a:endPar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DNSDumpster</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is an online tool that provides DNS (Domain Name System) reconnaissance and enumeration capabilities. It allows users to gather information about a particular domain by querying DNS records and presenting the results in an organized and easy-to-understand format.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Visit this site </a:t>
            </a:r>
            <a:r>
              <a:rPr lang="en-IN"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https://dnsdumpster.com/</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0525F74-EF27-0D55-1197-3B8AF9E0040A}"/>
              </a:ext>
            </a:extLst>
          </p:cNvPr>
          <p:cNvPicPr>
            <a:picLocks noChangeAspect="1"/>
          </p:cNvPicPr>
          <p:nvPr/>
        </p:nvPicPr>
        <p:blipFill>
          <a:blip r:embed="rId2"/>
          <a:stretch>
            <a:fillRect/>
          </a:stretch>
        </p:blipFill>
        <p:spPr>
          <a:xfrm>
            <a:off x="240146" y="2527540"/>
            <a:ext cx="4642406" cy="3328314"/>
          </a:xfrm>
          <a:prstGeom prst="rect">
            <a:avLst/>
          </a:prstGeom>
          <a:noFill/>
          <a:ln>
            <a:solidFill>
              <a:srgbClr val="FF0000"/>
            </a:solidFill>
          </a:ln>
        </p:spPr>
      </p:pic>
      <p:pic>
        <p:nvPicPr>
          <p:cNvPr id="9" name="Picture 8">
            <a:extLst>
              <a:ext uri="{FF2B5EF4-FFF2-40B4-BE49-F238E27FC236}">
                <a16:creationId xmlns:a16="http://schemas.microsoft.com/office/drawing/2014/main" id="{C5CED2F3-067C-AB59-8EF9-678B16646B35}"/>
              </a:ext>
            </a:extLst>
          </p:cNvPr>
          <p:cNvPicPr>
            <a:picLocks noChangeAspect="1"/>
          </p:cNvPicPr>
          <p:nvPr/>
        </p:nvPicPr>
        <p:blipFill>
          <a:blip r:embed="rId3"/>
          <a:stretch>
            <a:fillRect/>
          </a:stretch>
        </p:blipFill>
        <p:spPr>
          <a:xfrm>
            <a:off x="5141343" y="1871932"/>
            <a:ext cx="6719977" cy="4140679"/>
          </a:xfrm>
          <a:prstGeom prst="rect">
            <a:avLst/>
          </a:prstGeom>
          <a:noFill/>
          <a:ln>
            <a:solidFill>
              <a:srgbClr val="FF0000"/>
            </a:solidFill>
          </a:ln>
        </p:spPr>
      </p:pic>
    </p:spTree>
    <p:extLst>
      <p:ext uri="{BB962C8B-B14F-4D97-AF65-F5344CB8AC3E}">
        <p14:creationId xmlns:p14="http://schemas.microsoft.com/office/powerpoint/2010/main" val="280854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053370-7835-5E35-0050-F79EBE624E47}"/>
              </a:ext>
            </a:extLst>
          </p:cNvPr>
          <p:cNvSpPr txBox="1"/>
          <p:nvPr/>
        </p:nvSpPr>
        <p:spPr>
          <a:xfrm>
            <a:off x="226443" y="73589"/>
            <a:ext cx="11686636" cy="1816010"/>
          </a:xfrm>
          <a:prstGeom prst="rect">
            <a:avLst/>
          </a:prstGeom>
          <a:noFill/>
        </p:spPr>
        <p:txBody>
          <a:bodyPr wrap="square">
            <a:spAutoFit/>
          </a:bodyPr>
          <a:lstStyle/>
          <a:p>
            <a:pPr>
              <a:lnSpc>
                <a:spcPct val="107000"/>
              </a:lnSpc>
              <a:spcBef>
                <a:spcPts val="800"/>
              </a:spcBef>
              <a:spcAft>
                <a:spcPts val="400"/>
              </a:spcAft>
            </a:pPr>
            <a:r>
              <a:rPr lang="en-IN" sz="2400" b="1"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Spiderfoot</a:t>
            </a:r>
            <a:endPar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SpiderFoot</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is an open-source intelligence (OSINT) automation tool used for reconnaissance and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footprinting</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purposes in cybersecurity. It is designed to automate the process of gathering information about various entities (such as IP addresses, domain names, email addresses, etc.) from different data sources on the internet.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We need to run the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spiderfoot</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using the following command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spiderfoot</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-l [localhost] [port]”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 screen&#10;&#10;Description automatically generated">
            <a:extLst>
              <a:ext uri="{FF2B5EF4-FFF2-40B4-BE49-F238E27FC236}">
                <a16:creationId xmlns:a16="http://schemas.microsoft.com/office/drawing/2014/main" id="{E83779A6-0FD4-F944-C0D6-DCFAEF19AD13}"/>
              </a:ext>
            </a:extLst>
          </p:cNvPr>
          <p:cNvPicPr>
            <a:picLocks noChangeAspect="1"/>
          </p:cNvPicPr>
          <p:nvPr/>
        </p:nvPicPr>
        <p:blipFill>
          <a:blip r:embed="rId2"/>
          <a:stretch>
            <a:fillRect/>
          </a:stretch>
        </p:blipFill>
        <p:spPr>
          <a:xfrm>
            <a:off x="1859864" y="2481104"/>
            <a:ext cx="7995336" cy="3114514"/>
          </a:xfrm>
          <a:prstGeom prst="rect">
            <a:avLst/>
          </a:prstGeom>
          <a:noFill/>
          <a:ln>
            <a:solidFill>
              <a:srgbClr val="FF0000"/>
            </a:solidFill>
          </a:ln>
        </p:spPr>
      </p:pic>
    </p:spTree>
    <p:extLst>
      <p:ext uri="{BB962C8B-B14F-4D97-AF65-F5344CB8AC3E}">
        <p14:creationId xmlns:p14="http://schemas.microsoft.com/office/powerpoint/2010/main" val="22009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E7D77-6284-FE88-7153-44499979D1DA}"/>
              </a:ext>
            </a:extLst>
          </p:cNvPr>
          <p:cNvPicPr>
            <a:picLocks noChangeAspect="1"/>
          </p:cNvPicPr>
          <p:nvPr/>
        </p:nvPicPr>
        <p:blipFill>
          <a:blip r:embed="rId2"/>
          <a:stretch>
            <a:fillRect/>
          </a:stretch>
        </p:blipFill>
        <p:spPr>
          <a:xfrm>
            <a:off x="120070" y="241875"/>
            <a:ext cx="5477165" cy="1966487"/>
          </a:xfrm>
          <a:prstGeom prst="rect">
            <a:avLst/>
          </a:prstGeom>
          <a:noFill/>
          <a:ln>
            <a:solidFill>
              <a:srgbClr val="FF0000"/>
            </a:solidFill>
          </a:ln>
        </p:spPr>
      </p:pic>
      <p:pic>
        <p:nvPicPr>
          <p:cNvPr id="3" name="Picture 2">
            <a:extLst>
              <a:ext uri="{FF2B5EF4-FFF2-40B4-BE49-F238E27FC236}">
                <a16:creationId xmlns:a16="http://schemas.microsoft.com/office/drawing/2014/main" id="{75AA7A4F-6B38-43B4-E1B6-CB8819906F7F}"/>
              </a:ext>
            </a:extLst>
          </p:cNvPr>
          <p:cNvPicPr>
            <a:picLocks noChangeAspect="1"/>
          </p:cNvPicPr>
          <p:nvPr/>
        </p:nvPicPr>
        <p:blipFill>
          <a:blip r:embed="rId3"/>
          <a:srcRect b="33606"/>
          <a:stretch/>
        </p:blipFill>
        <p:spPr>
          <a:xfrm>
            <a:off x="5951259" y="323272"/>
            <a:ext cx="5444103" cy="1828801"/>
          </a:xfrm>
          <a:prstGeom prst="rect">
            <a:avLst/>
          </a:prstGeom>
          <a:noFill/>
          <a:ln>
            <a:solidFill>
              <a:srgbClr val="FF0000"/>
            </a:solidFill>
          </a:ln>
        </p:spPr>
      </p:pic>
      <p:pic>
        <p:nvPicPr>
          <p:cNvPr id="4" name="Picture 3" descr="A screenshot of a computer&#10;&#10;Description automatically generated">
            <a:extLst>
              <a:ext uri="{FF2B5EF4-FFF2-40B4-BE49-F238E27FC236}">
                <a16:creationId xmlns:a16="http://schemas.microsoft.com/office/drawing/2014/main" id="{8EC82862-D4B5-376B-2B09-E5059239C748}"/>
              </a:ext>
            </a:extLst>
          </p:cNvPr>
          <p:cNvPicPr>
            <a:picLocks noChangeAspect="1"/>
          </p:cNvPicPr>
          <p:nvPr/>
        </p:nvPicPr>
        <p:blipFill>
          <a:blip r:embed="rId4"/>
          <a:stretch>
            <a:fillRect/>
          </a:stretch>
        </p:blipFill>
        <p:spPr>
          <a:xfrm>
            <a:off x="63392" y="2712499"/>
            <a:ext cx="5731510" cy="3034030"/>
          </a:xfrm>
          <a:prstGeom prst="rect">
            <a:avLst/>
          </a:prstGeom>
          <a:noFill/>
          <a:ln>
            <a:solidFill>
              <a:srgbClr val="FF0000"/>
            </a:solidFill>
          </a:ln>
        </p:spPr>
      </p:pic>
      <p:pic>
        <p:nvPicPr>
          <p:cNvPr id="5" name="Picture 4" descr="A screenshot of a computer&#10;&#10;Description automatically generated">
            <a:extLst>
              <a:ext uri="{FF2B5EF4-FFF2-40B4-BE49-F238E27FC236}">
                <a16:creationId xmlns:a16="http://schemas.microsoft.com/office/drawing/2014/main" id="{6794BF6F-4B89-B585-9F81-FF75EB01A9F2}"/>
              </a:ext>
            </a:extLst>
          </p:cNvPr>
          <p:cNvPicPr>
            <a:picLocks noChangeAspect="1"/>
          </p:cNvPicPr>
          <p:nvPr/>
        </p:nvPicPr>
        <p:blipFill>
          <a:blip r:embed="rId5"/>
          <a:stretch>
            <a:fillRect/>
          </a:stretch>
        </p:blipFill>
        <p:spPr>
          <a:xfrm>
            <a:off x="5910011" y="2622430"/>
            <a:ext cx="5731510" cy="3285677"/>
          </a:xfrm>
          <a:prstGeom prst="rect">
            <a:avLst/>
          </a:prstGeom>
          <a:noFill/>
          <a:ln>
            <a:solidFill>
              <a:srgbClr val="FF0000"/>
            </a:solidFill>
          </a:ln>
        </p:spPr>
      </p:pic>
      <p:sp>
        <p:nvSpPr>
          <p:cNvPr id="7" name="TextBox 6">
            <a:extLst>
              <a:ext uri="{FF2B5EF4-FFF2-40B4-BE49-F238E27FC236}">
                <a16:creationId xmlns:a16="http://schemas.microsoft.com/office/drawing/2014/main" id="{76F39094-27B3-AC6C-1D33-0332BFD9CF4B}"/>
              </a:ext>
            </a:extLst>
          </p:cNvPr>
          <p:cNvSpPr txBox="1"/>
          <p:nvPr/>
        </p:nvSpPr>
        <p:spPr>
          <a:xfrm>
            <a:off x="422694" y="2260121"/>
            <a:ext cx="5170530" cy="307777"/>
          </a:xfrm>
          <a:prstGeom prst="rect">
            <a:avLst/>
          </a:prstGeom>
          <a:noFill/>
        </p:spPr>
        <p:txBody>
          <a:bodyPr wrap="square" rtlCol="0">
            <a:spAutoFit/>
          </a:bodyPr>
          <a:lstStyle/>
          <a:p>
            <a:r>
              <a:rPr lang="en-US" sz="1400" dirty="0"/>
              <a:t>Open the 127.0.0.1:8070 in the browser to access </a:t>
            </a:r>
            <a:r>
              <a:rPr lang="en-US" sz="1400" dirty="0" err="1"/>
              <a:t>spiderfoot</a:t>
            </a:r>
            <a:endParaRPr lang="en-IN" sz="1400" dirty="0"/>
          </a:p>
        </p:txBody>
      </p:sp>
      <p:sp>
        <p:nvSpPr>
          <p:cNvPr id="8" name="TextBox 7">
            <a:extLst>
              <a:ext uri="{FF2B5EF4-FFF2-40B4-BE49-F238E27FC236}">
                <a16:creationId xmlns:a16="http://schemas.microsoft.com/office/drawing/2014/main" id="{E8523DED-0425-2A93-5168-E46F2550D508}"/>
              </a:ext>
            </a:extLst>
          </p:cNvPr>
          <p:cNvSpPr txBox="1"/>
          <p:nvPr/>
        </p:nvSpPr>
        <p:spPr>
          <a:xfrm>
            <a:off x="6650966" y="2242867"/>
            <a:ext cx="3346685" cy="307777"/>
          </a:xfrm>
          <a:prstGeom prst="rect">
            <a:avLst/>
          </a:prstGeom>
          <a:noFill/>
        </p:spPr>
        <p:txBody>
          <a:bodyPr wrap="square" rtlCol="0">
            <a:spAutoFit/>
          </a:bodyPr>
          <a:lstStyle>
            <a:defPPr>
              <a:defRPr lang="en-US"/>
            </a:defPPr>
            <a:lvl1pPr>
              <a:defRPr sz="1400"/>
            </a:lvl1pPr>
          </a:lstStyle>
          <a:p>
            <a:r>
              <a:rPr lang="en-US" dirty="0"/>
              <a:t>Click New Scan icon to initiate a new scan</a:t>
            </a:r>
            <a:endParaRPr lang="en-IN" dirty="0"/>
          </a:p>
        </p:txBody>
      </p:sp>
      <p:sp>
        <p:nvSpPr>
          <p:cNvPr id="9" name="TextBox 8">
            <a:extLst>
              <a:ext uri="{FF2B5EF4-FFF2-40B4-BE49-F238E27FC236}">
                <a16:creationId xmlns:a16="http://schemas.microsoft.com/office/drawing/2014/main" id="{0ED441F5-0DF4-AF6F-4AD1-96F783C7FA75}"/>
              </a:ext>
            </a:extLst>
          </p:cNvPr>
          <p:cNvSpPr txBox="1"/>
          <p:nvPr/>
        </p:nvSpPr>
        <p:spPr>
          <a:xfrm>
            <a:off x="215660" y="5831457"/>
            <a:ext cx="5233549" cy="523220"/>
          </a:xfrm>
          <a:prstGeom prst="rect">
            <a:avLst/>
          </a:prstGeom>
          <a:noFill/>
        </p:spPr>
        <p:txBody>
          <a:bodyPr wrap="square" rtlCol="0">
            <a:spAutoFit/>
          </a:bodyPr>
          <a:lstStyle>
            <a:defPPr>
              <a:defRPr lang="en-US"/>
            </a:defPPr>
            <a:lvl1pPr>
              <a:defRPr sz="1400"/>
            </a:lvl1pPr>
          </a:lstStyle>
          <a:p>
            <a:r>
              <a:rPr lang="en-US" dirty="0"/>
              <a:t>Set the name and target and select the enumeration type then save and </a:t>
            </a:r>
            <a:r>
              <a:rPr lang="en-US" dirty="0" err="1"/>
              <a:t>initate</a:t>
            </a:r>
            <a:r>
              <a:rPr lang="en-US" dirty="0"/>
              <a:t> the scan</a:t>
            </a:r>
            <a:endParaRPr lang="en-IN" dirty="0"/>
          </a:p>
        </p:txBody>
      </p:sp>
      <p:sp>
        <p:nvSpPr>
          <p:cNvPr id="10" name="TextBox 9">
            <a:extLst>
              <a:ext uri="{FF2B5EF4-FFF2-40B4-BE49-F238E27FC236}">
                <a16:creationId xmlns:a16="http://schemas.microsoft.com/office/drawing/2014/main" id="{F7BE4EF5-85E5-A459-402F-372237EE2755}"/>
              </a:ext>
            </a:extLst>
          </p:cNvPr>
          <p:cNvSpPr txBox="1"/>
          <p:nvPr/>
        </p:nvSpPr>
        <p:spPr>
          <a:xfrm>
            <a:off x="5861608" y="5963198"/>
            <a:ext cx="5982279" cy="307777"/>
          </a:xfrm>
          <a:prstGeom prst="rect">
            <a:avLst/>
          </a:prstGeom>
          <a:noFill/>
        </p:spPr>
        <p:txBody>
          <a:bodyPr wrap="square" rtlCol="0">
            <a:spAutoFit/>
          </a:bodyPr>
          <a:lstStyle>
            <a:defPPr>
              <a:defRPr lang="en-US"/>
            </a:defPPr>
            <a:lvl1pPr>
              <a:defRPr sz="1400"/>
            </a:lvl1pPr>
          </a:lstStyle>
          <a:p>
            <a:r>
              <a:rPr lang="en-US" dirty="0"/>
              <a:t>After the scan is initiated in this dashboard you can find the enumerated data</a:t>
            </a:r>
            <a:endParaRPr lang="en-IN" dirty="0"/>
          </a:p>
        </p:txBody>
      </p:sp>
    </p:spTree>
    <p:extLst>
      <p:ext uri="{BB962C8B-B14F-4D97-AF65-F5344CB8AC3E}">
        <p14:creationId xmlns:p14="http://schemas.microsoft.com/office/powerpoint/2010/main" val="404096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B91E11-9BDF-05AF-B40A-63C1A786205D}"/>
              </a:ext>
            </a:extLst>
          </p:cNvPr>
          <p:cNvSpPr txBox="1"/>
          <p:nvPr/>
        </p:nvSpPr>
        <p:spPr>
          <a:xfrm>
            <a:off x="172528" y="60386"/>
            <a:ext cx="11792310" cy="2605713"/>
          </a:xfrm>
          <a:prstGeom prst="rect">
            <a:avLst/>
          </a:prstGeom>
          <a:noFill/>
        </p:spPr>
        <p:txBody>
          <a:bodyPr wrap="square">
            <a:spAutoFit/>
          </a:bodyPr>
          <a:lstStyle/>
          <a:p>
            <a:pPr>
              <a:lnSpc>
                <a:spcPct val="107000"/>
              </a:lnSpc>
              <a:spcBef>
                <a:spcPts val="800"/>
              </a:spcBef>
              <a:spcAft>
                <a:spcPts val="400"/>
              </a:spcAft>
            </a:pPr>
            <a:r>
              <a:rPr lang="en-IN" sz="2000" b="1" u="sng"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Email ID Enumeration</a:t>
            </a:r>
            <a:endParaRPr lang="en-IN" sz="20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400" kern="100" dirty="0">
                <a:effectLst/>
                <a:latin typeface="Calibri" panose="020F0502020204030204" pitchFamily="34" charset="0"/>
                <a:ea typeface="Aptos" panose="020B0004020202020204" pitchFamily="34" charset="0"/>
                <a:cs typeface="Times New Roman" panose="02020603050405020304" pitchFamily="18" charset="0"/>
              </a:rPr>
              <a:t>We can use the following tools to gather Email IDs:</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400" kern="100" dirty="0">
                <a:effectLst/>
                <a:latin typeface="Calibri" panose="020F0502020204030204" pitchFamily="34" charset="0"/>
                <a:ea typeface="Aptos" panose="020B0004020202020204" pitchFamily="34" charset="0"/>
                <a:cs typeface="Times New Roman" panose="02020603050405020304" pitchFamily="18" charset="0"/>
              </a:rPr>
              <a:t>Phonebook</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400" kern="100" dirty="0">
                <a:effectLst/>
                <a:latin typeface="Calibri" panose="020F0502020204030204" pitchFamily="34" charset="0"/>
                <a:ea typeface="Aptos" panose="020B0004020202020204" pitchFamily="34" charset="0"/>
                <a:cs typeface="Times New Roman" panose="02020603050405020304" pitchFamily="18" charset="0"/>
              </a:rPr>
              <a:t>Hunter</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800"/>
              </a:spcBef>
              <a:spcAft>
                <a:spcPts val="400"/>
              </a:spcAft>
            </a:pPr>
            <a:r>
              <a:rPr lang="en-IN" b="1" u="sng"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Phonebook from </a:t>
            </a:r>
            <a:r>
              <a:rPr lang="en-IN" b="1" u="sng"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IntelligenceX</a:t>
            </a:r>
            <a:endParaRPr lang="en-IN"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400" kern="100" dirty="0">
                <a:effectLst/>
                <a:latin typeface="Calibri" panose="020F0502020204030204" pitchFamily="34" charset="0"/>
                <a:ea typeface="Aptos" panose="020B0004020202020204" pitchFamily="34" charset="0"/>
                <a:cs typeface="Times New Roman" panose="02020603050405020304" pitchFamily="18" charset="0"/>
              </a:rPr>
              <a:t>You can use Intelligence X to perform any kind of open-source intelligence. We deliver fast, high-quality results and make the deepest parts of the internet accessible with a few clicks. Intelligence X searches billions of selectors in a matter of milliseconds. Combined with our data archive this is a powerful new tool.</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400" kern="100" dirty="0">
                <a:effectLst/>
                <a:latin typeface="Calibri" panose="020F0502020204030204" pitchFamily="34" charset="0"/>
                <a:ea typeface="Aptos" panose="020B0004020202020204" pitchFamily="34" charset="0"/>
                <a:cs typeface="Times New Roman" panose="02020603050405020304" pitchFamily="18" charset="0"/>
              </a:rPr>
              <a:t>Visit this site </a:t>
            </a:r>
            <a:r>
              <a:rPr lang="en-IN" sz="14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https://phonebook.cz/</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A57344E-D61B-3797-141C-68EDB6952D8B}"/>
              </a:ext>
            </a:extLst>
          </p:cNvPr>
          <p:cNvPicPr>
            <a:picLocks noChangeAspect="1"/>
          </p:cNvPicPr>
          <p:nvPr/>
        </p:nvPicPr>
        <p:blipFill>
          <a:blip r:embed="rId3"/>
          <a:srcRect r="20683"/>
          <a:stretch/>
        </p:blipFill>
        <p:spPr>
          <a:xfrm>
            <a:off x="124736" y="2841661"/>
            <a:ext cx="5422049" cy="3248588"/>
          </a:xfrm>
          <a:prstGeom prst="rect">
            <a:avLst/>
          </a:prstGeom>
          <a:noFill/>
          <a:ln>
            <a:solidFill>
              <a:srgbClr val="FF0000"/>
            </a:solidFill>
          </a:ln>
        </p:spPr>
      </p:pic>
      <p:pic>
        <p:nvPicPr>
          <p:cNvPr id="6" name="Picture 5">
            <a:extLst>
              <a:ext uri="{FF2B5EF4-FFF2-40B4-BE49-F238E27FC236}">
                <a16:creationId xmlns:a16="http://schemas.microsoft.com/office/drawing/2014/main" id="{55E91472-B6E9-6293-A29B-7B6D8CCAC6D6}"/>
              </a:ext>
            </a:extLst>
          </p:cNvPr>
          <p:cNvPicPr>
            <a:picLocks noChangeAspect="1"/>
          </p:cNvPicPr>
          <p:nvPr/>
        </p:nvPicPr>
        <p:blipFill>
          <a:blip r:embed="rId4"/>
          <a:srcRect r="29866"/>
          <a:stretch/>
        </p:blipFill>
        <p:spPr>
          <a:xfrm>
            <a:off x="5831456" y="2838091"/>
            <a:ext cx="5745192" cy="3288640"/>
          </a:xfrm>
          <a:prstGeom prst="rect">
            <a:avLst/>
          </a:prstGeom>
          <a:noFill/>
          <a:ln>
            <a:solidFill>
              <a:srgbClr val="FF0000"/>
            </a:solidFill>
          </a:ln>
        </p:spPr>
      </p:pic>
    </p:spTree>
    <p:extLst>
      <p:ext uri="{BB962C8B-B14F-4D97-AF65-F5344CB8AC3E}">
        <p14:creationId xmlns:p14="http://schemas.microsoft.com/office/powerpoint/2010/main" val="393541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138724-FDED-86FB-A929-6024F6A0CFFF}"/>
              </a:ext>
            </a:extLst>
          </p:cNvPr>
          <p:cNvSpPr txBox="1"/>
          <p:nvPr/>
        </p:nvSpPr>
        <p:spPr>
          <a:xfrm>
            <a:off x="183311" y="112693"/>
            <a:ext cx="11557240" cy="1519647"/>
          </a:xfrm>
          <a:prstGeom prst="rect">
            <a:avLst/>
          </a:prstGeom>
          <a:noFill/>
        </p:spPr>
        <p:txBody>
          <a:bodyPr wrap="square">
            <a:spAutoFit/>
          </a:bodyPr>
          <a:lstStyle/>
          <a:p>
            <a:pPr>
              <a:lnSpc>
                <a:spcPct val="107000"/>
              </a:lnSpc>
              <a:spcBef>
                <a:spcPts val="800"/>
              </a:spcBef>
              <a:spcAft>
                <a:spcPts val="400"/>
              </a:spcAft>
            </a:pPr>
            <a:r>
              <a:rPr lang="en-IN" sz="2400" b="1" u="sng"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Hunter</a:t>
            </a:r>
            <a:endPar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Hunter.io is an online platform and tool commonly used for email address search and verification. It provides various services related to email outreach and lead generation for businesses and professionals.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Visit this site </a:t>
            </a:r>
            <a:r>
              <a:rPr lang="en-IN"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https://hunter.io/search</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3687E127-A80C-2E83-6C0E-EF0D0FFC2BF7}"/>
              </a:ext>
            </a:extLst>
          </p:cNvPr>
          <p:cNvPicPr>
            <a:picLocks noChangeAspect="1"/>
          </p:cNvPicPr>
          <p:nvPr/>
        </p:nvPicPr>
        <p:blipFill>
          <a:blip r:embed="rId3"/>
          <a:stretch>
            <a:fillRect/>
          </a:stretch>
        </p:blipFill>
        <p:spPr>
          <a:xfrm>
            <a:off x="1318361" y="1903122"/>
            <a:ext cx="8823167" cy="3931617"/>
          </a:xfrm>
          <a:prstGeom prst="rect">
            <a:avLst/>
          </a:prstGeom>
          <a:noFill/>
          <a:ln>
            <a:solidFill>
              <a:srgbClr val="FF0000"/>
            </a:solidFill>
          </a:ln>
        </p:spPr>
      </p:pic>
    </p:spTree>
    <p:extLst>
      <p:ext uri="{BB962C8B-B14F-4D97-AF65-F5344CB8AC3E}">
        <p14:creationId xmlns:p14="http://schemas.microsoft.com/office/powerpoint/2010/main" val="293228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196A-F85F-B2EB-F8E2-77F2E2889F84}"/>
              </a:ext>
            </a:extLst>
          </p:cNvPr>
          <p:cNvSpPr>
            <a:spLocks noGrp="1"/>
          </p:cNvSpPr>
          <p:nvPr>
            <p:ph type="title"/>
          </p:nvPr>
        </p:nvSpPr>
        <p:spPr/>
        <p:txBody>
          <a:bodyPr/>
          <a:lstStyle/>
          <a:p>
            <a:pPr algn="ctr"/>
            <a:r>
              <a:rPr lang="en-US" dirty="0"/>
              <a:t>Dark Web Analysis</a:t>
            </a:r>
            <a:endParaRPr lang="en-IN" dirty="0"/>
          </a:p>
        </p:txBody>
      </p:sp>
      <p:sp>
        <p:nvSpPr>
          <p:cNvPr id="3" name="Content Placeholder 2">
            <a:extLst>
              <a:ext uri="{FF2B5EF4-FFF2-40B4-BE49-F238E27FC236}">
                <a16:creationId xmlns:a16="http://schemas.microsoft.com/office/drawing/2014/main" id="{218B827F-1445-478F-C91C-4C8908B99801}"/>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Identifying stolen credentials from data breaches or leaks that might be traded on underground marketplaces or forums.</a:t>
            </a:r>
          </a:p>
          <a:p>
            <a:pPr>
              <a:buFont typeface="Arial" panose="020B0604020202020204" pitchFamily="34" charset="0"/>
              <a:buChar char="•"/>
            </a:pPr>
            <a:r>
              <a:rPr lang="en-US" dirty="0"/>
              <a:t>Discovering mentions of the organization in discussions about potential exploits, vulnerabilities, or breaches by cybercriminals.</a:t>
            </a:r>
          </a:p>
          <a:p>
            <a:pPr>
              <a:buFont typeface="Arial" panose="020B0604020202020204" pitchFamily="34" charset="0"/>
              <a:buChar char="•"/>
            </a:pPr>
            <a:r>
              <a:rPr lang="en-US" dirty="0"/>
              <a:t>Locating sensitive data leaks, such as intellectual property, confidential business information, or client data that has been exposed on dark web platforms.</a:t>
            </a:r>
          </a:p>
          <a:p>
            <a:pPr>
              <a:buFont typeface="Arial" panose="020B0604020202020204" pitchFamily="34" charset="0"/>
              <a:buChar char="•"/>
            </a:pPr>
            <a:r>
              <a:rPr lang="en-US" dirty="0"/>
              <a:t>Monitoring threat actor activity to gain insight into potential attack plans, techniques, or tools targeting the organization.</a:t>
            </a:r>
          </a:p>
          <a:p>
            <a:pPr>
              <a:buFont typeface="Arial" panose="020B0604020202020204" pitchFamily="34" charset="0"/>
              <a:buChar char="•"/>
            </a:pPr>
            <a:r>
              <a:rPr lang="en-US" dirty="0"/>
              <a:t>Evaluating dark web marketplaces for any products or services, like exploits or malware, aimed at the organization or its industry sector.</a:t>
            </a:r>
            <a:endParaRPr lang="en-IN" dirty="0"/>
          </a:p>
        </p:txBody>
      </p:sp>
    </p:spTree>
    <p:extLst>
      <p:ext uri="{BB962C8B-B14F-4D97-AF65-F5344CB8AC3E}">
        <p14:creationId xmlns:p14="http://schemas.microsoft.com/office/powerpoint/2010/main" val="185267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DD15ED-9D2D-8E54-A59E-F33786CD3526}"/>
              </a:ext>
            </a:extLst>
          </p:cNvPr>
          <p:cNvSpPr txBox="1"/>
          <p:nvPr/>
        </p:nvSpPr>
        <p:spPr>
          <a:xfrm>
            <a:off x="209189" y="25879"/>
            <a:ext cx="11660757" cy="3066737"/>
          </a:xfrm>
          <a:prstGeom prst="rect">
            <a:avLst/>
          </a:prstGeom>
          <a:noFill/>
        </p:spPr>
        <p:txBody>
          <a:bodyPr wrap="square">
            <a:spAutoFit/>
          </a:bodyPr>
          <a:lstStyle/>
          <a:p>
            <a:pPr>
              <a:lnSpc>
                <a:spcPct val="107000"/>
              </a:lnSpc>
              <a:spcBef>
                <a:spcPts val="800"/>
              </a:spcBef>
              <a:spcAft>
                <a:spcPts val="400"/>
              </a:spcAft>
            </a:pPr>
            <a:r>
              <a:rPr lang="en-IN" sz="2000" b="1" u="sng"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Leaked Data</a:t>
            </a:r>
            <a:endParaRPr lang="en-IN" sz="20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400" kern="100" dirty="0">
                <a:effectLst/>
                <a:latin typeface="Calibri" panose="020F0502020204030204" pitchFamily="34" charset="0"/>
                <a:ea typeface="Aptos" panose="020B0004020202020204" pitchFamily="34" charset="0"/>
                <a:cs typeface="Times New Roman" panose="02020603050405020304" pitchFamily="18" charset="0"/>
              </a:rPr>
              <a:t>We can use the following tools to gather leaked data:</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400" kern="100" dirty="0" err="1">
                <a:effectLst/>
                <a:latin typeface="Calibri" panose="020F0502020204030204" pitchFamily="34" charset="0"/>
                <a:ea typeface="Aptos" panose="020B0004020202020204" pitchFamily="34" charset="0"/>
                <a:cs typeface="Times New Roman" panose="02020603050405020304" pitchFamily="18" charset="0"/>
              </a:rPr>
              <a:t>Dehashed</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400" kern="100" dirty="0" err="1">
                <a:effectLst/>
                <a:latin typeface="Calibri" panose="020F0502020204030204" pitchFamily="34" charset="0"/>
                <a:ea typeface="Aptos" panose="020B0004020202020204" pitchFamily="34" charset="0"/>
                <a:cs typeface="Times New Roman" panose="02020603050405020304" pitchFamily="18" charset="0"/>
              </a:rPr>
              <a:t>Leakpeek</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400" kern="100" dirty="0">
                <a:effectLst/>
                <a:latin typeface="Calibri" panose="020F0502020204030204" pitchFamily="34" charset="0"/>
                <a:ea typeface="Aptos" panose="020B0004020202020204" pitchFamily="34" charset="0"/>
                <a:cs typeface="Times New Roman" panose="02020603050405020304" pitchFamily="18" charset="0"/>
              </a:rPr>
              <a:t>Identity Guard</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400" kern="100" dirty="0">
                <a:effectLst/>
                <a:latin typeface="Calibri" panose="020F0502020204030204" pitchFamily="34" charset="0"/>
                <a:ea typeface="Aptos" panose="020B0004020202020204" pitchFamily="34" charset="0"/>
                <a:cs typeface="Times New Roman" panose="02020603050405020304" pitchFamily="18" charset="0"/>
              </a:rPr>
              <a:t>Google Dork</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800"/>
              </a:spcBef>
              <a:spcAft>
                <a:spcPts val="400"/>
              </a:spcAft>
            </a:pPr>
            <a:r>
              <a:rPr lang="en-IN" b="1" u="sng"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Dehashed</a:t>
            </a:r>
            <a:endParaRPr lang="en-IN"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400" kern="100" dirty="0" err="1">
                <a:effectLst/>
                <a:latin typeface="Calibri" panose="020F0502020204030204" pitchFamily="34" charset="0"/>
                <a:ea typeface="Aptos" panose="020B0004020202020204" pitchFamily="34" charset="0"/>
                <a:cs typeface="Times New Roman" panose="02020603050405020304" pitchFamily="18" charset="0"/>
              </a:rPr>
              <a:t>DeHashed</a:t>
            </a:r>
            <a:r>
              <a:rPr lang="en-IN" sz="1400" kern="100" dirty="0">
                <a:effectLst/>
                <a:latin typeface="Calibri" panose="020F0502020204030204" pitchFamily="34" charset="0"/>
                <a:ea typeface="Aptos" panose="020B0004020202020204" pitchFamily="34" charset="0"/>
                <a:cs typeface="Times New Roman" panose="02020603050405020304" pitchFamily="18" charset="0"/>
              </a:rPr>
              <a:t> is an online service and data breach repository that aggregates and indexes data from various breaches and leaks across the internet. It provides users with a platform to search and access breached data for research, security analysis, and personal awareness.</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400" kern="100" dirty="0">
                <a:effectLst/>
                <a:latin typeface="Calibri" panose="020F0502020204030204" pitchFamily="34" charset="0"/>
                <a:ea typeface="Aptos" panose="020B0004020202020204" pitchFamily="34" charset="0"/>
                <a:cs typeface="Times New Roman" panose="02020603050405020304" pitchFamily="18" charset="0"/>
              </a:rPr>
              <a:t>Visit this site </a:t>
            </a:r>
            <a:r>
              <a:rPr lang="en-IN" sz="14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rPr>
              <a:t>https://dehashed.com/</a:t>
            </a:r>
            <a:endParaRPr lang="en-IN"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223C0B85-CB60-38C2-6491-2E4149AACF53}"/>
              </a:ext>
            </a:extLst>
          </p:cNvPr>
          <p:cNvPicPr>
            <a:picLocks noChangeAspect="1"/>
          </p:cNvPicPr>
          <p:nvPr/>
        </p:nvPicPr>
        <p:blipFill>
          <a:blip r:embed="rId2"/>
          <a:stretch>
            <a:fillRect/>
          </a:stretch>
        </p:blipFill>
        <p:spPr>
          <a:xfrm>
            <a:off x="116108" y="3146065"/>
            <a:ext cx="4792321" cy="2901052"/>
          </a:xfrm>
          <a:prstGeom prst="rect">
            <a:avLst/>
          </a:prstGeom>
          <a:noFill/>
          <a:ln>
            <a:solidFill>
              <a:srgbClr val="FF0000"/>
            </a:solidFill>
          </a:ln>
        </p:spPr>
      </p:pic>
      <p:pic>
        <p:nvPicPr>
          <p:cNvPr id="7" name="Picture 6">
            <a:extLst>
              <a:ext uri="{FF2B5EF4-FFF2-40B4-BE49-F238E27FC236}">
                <a16:creationId xmlns:a16="http://schemas.microsoft.com/office/drawing/2014/main" id="{077E4F79-8971-8B7D-B8E2-1B31151BAFAE}"/>
              </a:ext>
            </a:extLst>
          </p:cNvPr>
          <p:cNvPicPr>
            <a:picLocks noChangeAspect="1"/>
          </p:cNvPicPr>
          <p:nvPr/>
        </p:nvPicPr>
        <p:blipFill>
          <a:blip r:embed="rId3"/>
          <a:stretch>
            <a:fillRect/>
          </a:stretch>
        </p:blipFill>
        <p:spPr>
          <a:xfrm>
            <a:off x="5020573" y="2838090"/>
            <a:ext cx="6831041" cy="3359629"/>
          </a:xfrm>
          <a:prstGeom prst="rect">
            <a:avLst/>
          </a:prstGeom>
          <a:noFill/>
          <a:ln>
            <a:solidFill>
              <a:srgbClr val="FF0000"/>
            </a:solidFill>
          </a:ln>
        </p:spPr>
      </p:pic>
    </p:spTree>
    <p:extLst>
      <p:ext uri="{BB962C8B-B14F-4D97-AF65-F5344CB8AC3E}">
        <p14:creationId xmlns:p14="http://schemas.microsoft.com/office/powerpoint/2010/main" val="6921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C54F-E523-1BCA-EE16-9EC7EA90441C}"/>
              </a:ext>
            </a:extLst>
          </p:cNvPr>
          <p:cNvSpPr>
            <a:spLocks noGrp="1"/>
          </p:cNvSpPr>
          <p:nvPr>
            <p:ph type="title"/>
          </p:nvPr>
        </p:nvSpPr>
        <p:spPr/>
        <p:txBody>
          <a:bodyPr/>
          <a:lstStyle/>
          <a:p>
            <a:r>
              <a:rPr lang="en-US" dirty="0"/>
              <a:t>What is Red Teaming</a:t>
            </a:r>
            <a:endParaRPr lang="en-IN" dirty="0"/>
          </a:p>
        </p:txBody>
      </p:sp>
      <p:sp>
        <p:nvSpPr>
          <p:cNvPr id="3" name="Content Placeholder 2">
            <a:extLst>
              <a:ext uri="{FF2B5EF4-FFF2-40B4-BE49-F238E27FC236}">
                <a16:creationId xmlns:a16="http://schemas.microsoft.com/office/drawing/2014/main" id="{CF55B072-7D80-17C6-EE02-64DDFE4705B6}"/>
              </a:ext>
            </a:extLst>
          </p:cNvPr>
          <p:cNvSpPr>
            <a:spLocks noGrp="1"/>
          </p:cNvSpPr>
          <p:nvPr>
            <p:ph idx="1"/>
          </p:nvPr>
        </p:nvSpPr>
        <p:spPr/>
        <p:txBody>
          <a:bodyPr/>
          <a:lstStyle/>
          <a:p>
            <a:r>
              <a:rPr lang="en-US" dirty="0"/>
              <a:t>Red teaming is a strategy used in cybersecurity, military, and business to test the effectiveness of an organization's defenses and strategies by simulating adversarial attacks or competitive challenges. Experts, known as the "red team," mimic the tactics of potential attackers to identify vulnerabilities and weaknesses, providing objective analysis and realistic scenarios. The insights gained from these exercises are used to improve the organization's defenses, strategies, and protocols, enhancing overall security and resilience.</a:t>
            </a:r>
            <a:endParaRPr lang="en-IN" dirty="0"/>
          </a:p>
        </p:txBody>
      </p:sp>
    </p:spTree>
    <p:extLst>
      <p:ext uri="{BB962C8B-B14F-4D97-AF65-F5344CB8AC3E}">
        <p14:creationId xmlns:p14="http://schemas.microsoft.com/office/powerpoint/2010/main" val="292682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CD4295-827D-E617-860B-F4039F0A6019}"/>
              </a:ext>
            </a:extLst>
          </p:cNvPr>
          <p:cNvSpPr txBox="1"/>
          <p:nvPr/>
        </p:nvSpPr>
        <p:spPr>
          <a:xfrm>
            <a:off x="226443" y="70987"/>
            <a:ext cx="11729767" cy="2112373"/>
          </a:xfrm>
          <a:prstGeom prst="rect">
            <a:avLst/>
          </a:prstGeom>
          <a:noFill/>
        </p:spPr>
        <p:txBody>
          <a:bodyPr wrap="square">
            <a:spAutoFit/>
          </a:bodyPr>
          <a:lstStyle/>
          <a:p>
            <a:pPr>
              <a:lnSpc>
                <a:spcPct val="107000"/>
              </a:lnSpc>
              <a:spcBef>
                <a:spcPts val="800"/>
              </a:spcBef>
              <a:spcAft>
                <a:spcPts val="400"/>
              </a:spcAft>
            </a:pPr>
            <a:r>
              <a:rPr lang="en-IN" sz="2400" b="1" u="sng"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Leakpeek</a:t>
            </a:r>
            <a:endPar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LeakPeek</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indexes information from websites that have been hacked and had their database leaked. We allow our users to search for emails or usernames so they can find out if their information has been leaked. After a search we display all available information from that hacked site. All related data points found in the breach is made available to the user so they can update their information and keep it out of the hands of hackers and cyber criminals.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Visit this site </a:t>
            </a:r>
            <a:r>
              <a:rPr lang="en-IN"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https://leakpeek.com/</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28CD9EBC-59CC-1CE3-A6C0-788F7D268D0A}"/>
              </a:ext>
            </a:extLst>
          </p:cNvPr>
          <p:cNvPicPr>
            <a:picLocks noChangeAspect="1"/>
          </p:cNvPicPr>
          <p:nvPr/>
        </p:nvPicPr>
        <p:blipFill>
          <a:blip r:embed="rId3"/>
          <a:stretch>
            <a:fillRect/>
          </a:stretch>
        </p:blipFill>
        <p:spPr>
          <a:xfrm>
            <a:off x="159242" y="2527995"/>
            <a:ext cx="5301279" cy="2837180"/>
          </a:xfrm>
          <a:prstGeom prst="rect">
            <a:avLst/>
          </a:prstGeom>
          <a:noFill/>
          <a:ln>
            <a:solidFill>
              <a:srgbClr val="FF0000"/>
            </a:solidFill>
          </a:ln>
        </p:spPr>
      </p:pic>
      <p:pic>
        <p:nvPicPr>
          <p:cNvPr id="7" name="Picture 6">
            <a:extLst>
              <a:ext uri="{FF2B5EF4-FFF2-40B4-BE49-F238E27FC236}">
                <a16:creationId xmlns:a16="http://schemas.microsoft.com/office/drawing/2014/main" id="{0DBFA550-863A-ECDF-08AF-817C9E8AD765}"/>
              </a:ext>
            </a:extLst>
          </p:cNvPr>
          <p:cNvPicPr>
            <a:picLocks noChangeAspect="1"/>
          </p:cNvPicPr>
          <p:nvPr/>
        </p:nvPicPr>
        <p:blipFill>
          <a:blip r:embed="rId4"/>
          <a:stretch>
            <a:fillRect/>
          </a:stretch>
        </p:blipFill>
        <p:spPr>
          <a:xfrm>
            <a:off x="5607171" y="2242867"/>
            <a:ext cx="6419130" cy="3502325"/>
          </a:xfrm>
          <a:prstGeom prst="rect">
            <a:avLst/>
          </a:prstGeom>
          <a:noFill/>
          <a:ln>
            <a:solidFill>
              <a:srgbClr val="FF0000"/>
            </a:solidFill>
          </a:ln>
        </p:spPr>
      </p:pic>
    </p:spTree>
    <p:extLst>
      <p:ext uri="{BB962C8B-B14F-4D97-AF65-F5344CB8AC3E}">
        <p14:creationId xmlns:p14="http://schemas.microsoft.com/office/powerpoint/2010/main" val="1811839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5385B-749A-8FED-B5C4-397362956D94}"/>
              </a:ext>
            </a:extLst>
          </p:cNvPr>
          <p:cNvSpPr txBox="1"/>
          <p:nvPr/>
        </p:nvSpPr>
        <p:spPr>
          <a:xfrm>
            <a:off x="140178" y="0"/>
            <a:ext cx="11867791" cy="2705100"/>
          </a:xfrm>
          <a:prstGeom prst="rect">
            <a:avLst/>
          </a:prstGeom>
          <a:noFill/>
        </p:spPr>
        <p:txBody>
          <a:bodyPr wrap="square">
            <a:spAutoFit/>
          </a:bodyPr>
          <a:lstStyle/>
          <a:p>
            <a:pPr>
              <a:lnSpc>
                <a:spcPct val="107000"/>
              </a:lnSpc>
              <a:spcBef>
                <a:spcPts val="800"/>
              </a:spcBef>
              <a:spcAft>
                <a:spcPts val="400"/>
              </a:spcAft>
            </a:pPr>
            <a:r>
              <a:rPr lang="en-IN" sz="2400" b="1"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DarkWeb</a:t>
            </a:r>
            <a:r>
              <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Forum</a:t>
            </a: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A "breach forum" typically refers to an online platform or community where individuals share and discuss information related to data breaches, cybersecurity incidents, hacking techniques, and stolen data. These forums can be both public and private, and they often serve as marketplaces for buying, selling, and trading stolen data such as usernames, passwords, credit card numbers, and personal information.</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In breach forums, cybercriminals may advertise stolen data for sale, offer hacking services, exchange tips and tricks for exploiting vulnerabilities, and discuss techniques for evading detection by law enforcement and security professionals. These forums can be accessed through the dark web or through private channels on encrypted messaging platforms.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B7693D0-A502-E3B0-CB60-C4334C73D32A}"/>
              </a:ext>
            </a:extLst>
          </p:cNvPr>
          <p:cNvPicPr>
            <a:picLocks noChangeAspect="1"/>
          </p:cNvPicPr>
          <p:nvPr/>
        </p:nvPicPr>
        <p:blipFill>
          <a:blip r:embed="rId2"/>
          <a:stretch>
            <a:fillRect/>
          </a:stretch>
        </p:blipFill>
        <p:spPr>
          <a:xfrm>
            <a:off x="124735" y="3079631"/>
            <a:ext cx="4697432" cy="2527539"/>
          </a:xfrm>
          <a:prstGeom prst="rect">
            <a:avLst/>
          </a:prstGeom>
          <a:noFill/>
          <a:ln>
            <a:solidFill>
              <a:srgbClr val="FF0000"/>
            </a:solidFill>
          </a:ln>
        </p:spPr>
      </p:pic>
      <p:pic>
        <p:nvPicPr>
          <p:cNvPr id="6" name="Picture 5" descr="A screenshot of a computer&#10;&#10;Description automatically generated">
            <a:extLst>
              <a:ext uri="{FF2B5EF4-FFF2-40B4-BE49-F238E27FC236}">
                <a16:creationId xmlns:a16="http://schemas.microsoft.com/office/drawing/2014/main" id="{6FEB0D00-881F-6F2B-7300-16FEB1AB0BF7}"/>
              </a:ext>
            </a:extLst>
          </p:cNvPr>
          <p:cNvPicPr>
            <a:picLocks noChangeAspect="1"/>
          </p:cNvPicPr>
          <p:nvPr/>
        </p:nvPicPr>
        <p:blipFill>
          <a:blip r:embed="rId3"/>
          <a:stretch>
            <a:fillRect/>
          </a:stretch>
        </p:blipFill>
        <p:spPr>
          <a:xfrm>
            <a:off x="4981406" y="2656936"/>
            <a:ext cx="6905793" cy="3642436"/>
          </a:xfrm>
          <a:prstGeom prst="rect">
            <a:avLst/>
          </a:prstGeom>
          <a:noFill/>
          <a:ln>
            <a:solidFill>
              <a:srgbClr val="FF0000"/>
            </a:solidFill>
          </a:ln>
        </p:spPr>
      </p:pic>
    </p:spTree>
    <p:extLst>
      <p:ext uri="{BB962C8B-B14F-4D97-AF65-F5344CB8AC3E}">
        <p14:creationId xmlns:p14="http://schemas.microsoft.com/office/powerpoint/2010/main" val="85622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DF42D8-1FDA-87C3-F964-8102D8538700}"/>
              </a:ext>
            </a:extLst>
          </p:cNvPr>
          <p:cNvSpPr txBox="1"/>
          <p:nvPr/>
        </p:nvSpPr>
        <p:spPr>
          <a:xfrm>
            <a:off x="183311" y="126880"/>
            <a:ext cx="11643504" cy="1816010"/>
          </a:xfrm>
          <a:prstGeom prst="rect">
            <a:avLst/>
          </a:prstGeom>
          <a:noFill/>
        </p:spPr>
        <p:txBody>
          <a:bodyPr wrap="square">
            <a:spAutoFit/>
          </a:bodyPr>
          <a:lstStyle/>
          <a:p>
            <a:pPr>
              <a:lnSpc>
                <a:spcPct val="107000"/>
              </a:lnSpc>
              <a:spcBef>
                <a:spcPts val="800"/>
              </a:spcBef>
              <a:spcAft>
                <a:spcPts val="400"/>
              </a:spcAft>
            </a:pPr>
            <a:r>
              <a:rPr lang="en-IN" sz="2400" b="1" u="sng"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Identity Guard</a:t>
            </a:r>
            <a:endPar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IdentityGuard</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is a comprehensive identity theft protection service that helps individuals safeguard their personal and financial information from various forms of identity theft and fraud. It offers a range of features and tools designed to monitor, detect, and respond to potential threats to one's identity.</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Visit this site </a:t>
            </a:r>
            <a:r>
              <a:rPr lang="en-IN"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https://scan.identityguard.com/full</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20D3C147-4CE5-FB19-8DF9-460BF475D393}"/>
              </a:ext>
            </a:extLst>
          </p:cNvPr>
          <p:cNvPicPr>
            <a:picLocks noChangeAspect="1"/>
          </p:cNvPicPr>
          <p:nvPr/>
        </p:nvPicPr>
        <p:blipFill>
          <a:blip r:embed="rId3"/>
          <a:stretch>
            <a:fillRect/>
          </a:stretch>
        </p:blipFill>
        <p:spPr>
          <a:xfrm>
            <a:off x="123079" y="2632364"/>
            <a:ext cx="5400266" cy="3334327"/>
          </a:xfrm>
          <a:prstGeom prst="rect">
            <a:avLst/>
          </a:prstGeom>
          <a:noFill/>
          <a:ln>
            <a:solidFill>
              <a:srgbClr val="FF0000"/>
            </a:solidFill>
          </a:ln>
        </p:spPr>
      </p:pic>
      <p:pic>
        <p:nvPicPr>
          <p:cNvPr id="5" name="Picture 4" descr="A screenshot of a computer&#10;&#10;Description automatically generated">
            <a:extLst>
              <a:ext uri="{FF2B5EF4-FFF2-40B4-BE49-F238E27FC236}">
                <a16:creationId xmlns:a16="http://schemas.microsoft.com/office/drawing/2014/main" id="{9DF59076-9150-CE9F-1C28-1E2C0BD6A7F7}"/>
              </a:ext>
            </a:extLst>
          </p:cNvPr>
          <p:cNvPicPr>
            <a:picLocks noChangeAspect="1"/>
          </p:cNvPicPr>
          <p:nvPr/>
        </p:nvPicPr>
        <p:blipFill>
          <a:blip r:embed="rId4"/>
          <a:stretch>
            <a:fillRect/>
          </a:stretch>
        </p:blipFill>
        <p:spPr>
          <a:xfrm>
            <a:off x="5597235" y="2631929"/>
            <a:ext cx="6456219" cy="3334762"/>
          </a:xfrm>
          <a:prstGeom prst="rect">
            <a:avLst/>
          </a:prstGeom>
          <a:noFill/>
          <a:ln>
            <a:solidFill>
              <a:srgbClr val="FF0000"/>
            </a:solidFill>
          </a:ln>
        </p:spPr>
      </p:pic>
    </p:spTree>
    <p:extLst>
      <p:ext uri="{BB962C8B-B14F-4D97-AF65-F5344CB8AC3E}">
        <p14:creationId xmlns:p14="http://schemas.microsoft.com/office/powerpoint/2010/main" val="292635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0C6779-E5B8-240E-D6DC-7124D11B9BC0}"/>
              </a:ext>
            </a:extLst>
          </p:cNvPr>
          <p:cNvPicPr>
            <a:picLocks noChangeAspect="1"/>
          </p:cNvPicPr>
          <p:nvPr/>
        </p:nvPicPr>
        <p:blipFill>
          <a:blip r:embed="rId2"/>
          <a:stretch>
            <a:fillRect/>
          </a:stretch>
        </p:blipFill>
        <p:spPr>
          <a:xfrm>
            <a:off x="949571" y="1035170"/>
            <a:ext cx="10086309" cy="4908790"/>
          </a:xfrm>
          <a:prstGeom prst="rect">
            <a:avLst/>
          </a:prstGeom>
          <a:noFill/>
          <a:ln>
            <a:solidFill>
              <a:srgbClr val="FF0000"/>
            </a:solidFill>
          </a:ln>
        </p:spPr>
      </p:pic>
      <p:sp>
        <p:nvSpPr>
          <p:cNvPr id="8" name="TextBox 7">
            <a:extLst>
              <a:ext uri="{FF2B5EF4-FFF2-40B4-BE49-F238E27FC236}">
                <a16:creationId xmlns:a16="http://schemas.microsoft.com/office/drawing/2014/main" id="{9BFD290C-93DF-AE84-AD97-4D0801EFCDCA}"/>
              </a:ext>
            </a:extLst>
          </p:cNvPr>
          <p:cNvSpPr txBox="1"/>
          <p:nvPr/>
        </p:nvSpPr>
        <p:spPr>
          <a:xfrm>
            <a:off x="864798" y="354485"/>
            <a:ext cx="6094562" cy="400110"/>
          </a:xfrm>
          <a:prstGeom prst="rect">
            <a:avLst/>
          </a:prstGeom>
          <a:noFill/>
        </p:spPr>
        <p:txBody>
          <a:bodyPr wrap="square">
            <a:spAutoFit/>
          </a:bodyPr>
          <a:lstStyle/>
          <a:p>
            <a:r>
              <a:rPr lang="en-IN" sz="2000" dirty="0">
                <a:effectLst/>
                <a:latin typeface="Calibri" panose="020F0502020204030204" pitchFamily="34" charset="0"/>
                <a:ea typeface="Aptos" panose="020B0004020202020204" pitchFamily="34" charset="0"/>
              </a:rPr>
              <a:t>It will show the risk rating and all the leaked information.</a:t>
            </a:r>
            <a:endParaRPr lang="en-IN" sz="2000" dirty="0"/>
          </a:p>
        </p:txBody>
      </p:sp>
    </p:spTree>
    <p:extLst>
      <p:ext uri="{BB962C8B-B14F-4D97-AF65-F5344CB8AC3E}">
        <p14:creationId xmlns:p14="http://schemas.microsoft.com/office/powerpoint/2010/main" val="298378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C42297-11A9-EBC6-3A78-C88D3C821C10}"/>
              </a:ext>
            </a:extLst>
          </p:cNvPr>
          <p:cNvSpPr txBox="1"/>
          <p:nvPr/>
        </p:nvSpPr>
        <p:spPr>
          <a:xfrm>
            <a:off x="347212" y="73589"/>
            <a:ext cx="11531361" cy="2112373"/>
          </a:xfrm>
          <a:prstGeom prst="rect">
            <a:avLst/>
          </a:prstGeom>
          <a:noFill/>
        </p:spPr>
        <p:txBody>
          <a:bodyPr wrap="square">
            <a:spAutoFit/>
          </a:bodyPr>
          <a:lstStyle/>
          <a:p>
            <a:pPr>
              <a:lnSpc>
                <a:spcPct val="107000"/>
              </a:lnSpc>
              <a:spcBef>
                <a:spcPts val="800"/>
              </a:spcBef>
              <a:spcAft>
                <a:spcPts val="400"/>
              </a:spcAft>
            </a:pPr>
            <a:r>
              <a:rPr lang="en-IN" sz="2400" b="1" u="sng"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Google Dork</a:t>
            </a:r>
            <a:endPar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"Google dork," also known as "Google hacking," refers to the practice of using advanced search operators and techniques to refine and narrow down Google search results, often to uncover specific information that is not typically visible through conventional searches. Google dorks are search queries that exploit Google's search syntax to reveal sensitive or hidden information that may not be readily accessible.</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Visit this site </a:t>
            </a:r>
            <a:r>
              <a:rPr lang="en-IN"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2"/>
              </a:rPr>
              <a:t>https://dorkgpt.com/</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D37169C-CED8-876E-4488-DA620D6C1CB0}"/>
              </a:ext>
            </a:extLst>
          </p:cNvPr>
          <p:cNvPicPr>
            <a:picLocks noChangeAspect="1"/>
          </p:cNvPicPr>
          <p:nvPr/>
        </p:nvPicPr>
        <p:blipFill>
          <a:blip r:embed="rId3"/>
          <a:stretch>
            <a:fillRect/>
          </a:stretch>
        </p:blipFill>
        <p:spPr>
          <a:xfrm>
            <a:off x="223020" y="2251493"/>
            <a:ext cx="5866197" cy="3962413"/>
          </a:xfrm>
          <a:prstGeom prst="rect">
            <a:avLst/>
          </a:prstGeom>
          <a:noFill/>
          <a:ln>
            <a:solidFill>
              <a:srgbClr val="FF0000"/>
            </a:solidFill>
          </a:ln>
        </p:spPr>
      </p:pic>
      <p:pic>
        <p:nvPicPr>
          <p:cNvPr id="11" name="Picture 10">
            <a:extLst>
              <a:ext uri="{FF2B5EF4-FFF2-40B4-BE49-F238E27FC236}">
                <a16:creationId xmlns:a16="http://schemas.microsoft.com/office/drawing/2014/main" id="{B81A2A8D-5D9A-BAA3-BE7F-4CB55C30A38E}"/>
              </a:ext>
            </a:extLst>
          </p:cNvPr>
          <p:cNvPicPr>
            <a:picLocks noChangeAspect="1"/>
          </p:cNvPicPr>
          <p:nvPr/>
        </p:nvPicPr>
        <p:blipFill>
          <a:blip r:embed="rId4"/>
          <a:stretch>
            <a:fillRect/>
          </a:stretch>
        </p:blipFill>
        <p:spPr>
          <a:xfrm>
            <a:off x="6430199" y="2268746"/>
            <a:ext cx="5310352" cy="3959525"/>
          </a:xfrm>
          <a:prstGeom prst="rect">
            <a:avLst/>
          </a:prstGeom>
          <a:noFill/>
          <a:ln>
            <a:solidFill>
              <a:srgbClr val="FF0000"/>
            </a:solidFill>
          </a:ln>
        </p:spPr>
      </p:pic>
    </p:spTree>
    <p:extLst>
      <p:ext uri="{BB962C8B-B14F-4D97-AF65-F5344CB8AC3E}">
        <p14:creationId xmlns:p14="http://schemas.microsoft.com/office/powerpoint/2010/main" val="390303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5011-B6A8-7BDE-91D3-1436F885B100}"/>
              </a:ext>
            </a:extLst>
          </p:cNvPr>
          <p:cNvSpPr>
            <a:spLocks noGrp="1"/>
          </p:cNvSpPr>
          <p:nvPr>
            <p:ph type="title"/>
          </p:nvPr>
        </p:nvSpPr>
        <p:spPr/>
        <p:txBody>
          <a:bodyPr/>
          <a:lstStyle/>
          <a:p>
            <a:pPr algn="ctr"/>
            <a:r>
              <a:rPr lang="en-US" dirty="0"/>
              <a:t>Data Exfiltration</a:t>
            </a:r>
            <a:endParaRPr lang="en-IN" dirty="0"/>
          </a:p>
        </p:txBody>
      </p:sp>
      <p:sp>
        <p:nvSpPr>
          <p:cNvPr id="3" name="Content Placeholder 2">
            <a:extLst>
              <a:ext uri="{FF2B5EF4-FFF2-40B4-BE49-F238E27FC236}">
                <a16:creationId xmlns:a16="http://schemas.microsoft.com/office/drawing/2014/main" id="{6406D4BA-63F4-24FE-987C-EBA20C4A9F01}"/>
              </a:ext>
            </a:extLst>
          </p:cNvPr>
          <p:cNvSpPr>
            <a:spLocks noGrp="1"/>
          </p:cNvSpPr>
          <p:nvPr>
            <p:ph idx="1"/>
          </p:nvPr>
        </p:nvSpPr>
        <p:spPr/>
        <p:txBody>
          <a:bodyPr/>
          <a:lstStyle/>
          <a:p>
            <a:pPr>
              <a:buFont typeface="Arial" panose="020B0604020202020204" pitchFamily="34" charset="0"/>
              <a:buChar char="•"/>
            </a:pPr>
            <a:r>
              <a:rPr lang="en-US" dirty="0"/>
              <a:t>Data exfiltration using a Bad USB is a technique that leverages maliciously modified USB devices to extract sensitive information from a target system or network.</a:t>
            </a:r>
          </a:p>
          <a:p>
            <a:pPr>
              <a:buFont typeface="Arial" panose="020B0604020202020204" pitchFamily="34" charset="0"/>
              <a:buChar char="•"/>
            </a:pPr>
            <a:r>
              <a:rPr lang="en-US" dirty="0"/>
              <a:t>A malicious USB device disguised as a regular peripheral, used to execute automated commands or payloads when plugged into a target machine.</a:t>
            </a:r>
          </a:p>
          <a:p>
            <a:pPr>
              <a:buFont typeface="Arial" panose="020B0604020202020204" pitchFamily="34" charset="0"/>
              <a:buChar char="•"/>
            </a:pPr>
            <a:r>
              <a:rPr lang="en-US" dirty="0"/>
              <a:t>Attacker gains physical access, and the Bad USB deploys malicious scripts (e.g., PowerShell) to capture sensitive data from the system.</a:t>
            </a:r>
          </a:p>
          <a:p>
            <a:pPr>
              <a:buFont typeface="Arial" panose="020B0604020202020204" pitchFamily="34" charset="0"/>
              <a:buChar char="•"/>
            </a:pPr>
            <a:r>
              <a:rPr lang="en-US" dirty="0"/>
              <a:t>Network Exfiltration: Data sent over HTTP/HTTPS or FTP to an external server.</a:t>
            </a:r>
          </a:p>
          <a:p>
            <a:pPr>
              <a:buFont typeface="Arial" panose="020B0604020202020204" pitchFamily="34" charset="0"/>
              <a:buChar char="•"/>
            </a:pPr>
            <a:r>
              <a:rPr lang="en-US" dirty="0"/>
              <a:t>Physical Exfiltration: Data stored on the USB for manual extraction. Physical Exfiltration: Data stored on the USB for manual extraction.</a:t>
            </a:r>
            <a:endParaRPr lang="en-IN" dirty="0"/>
          </a:p>
        </p:txBody>
      </p:sp>
    </p:spTree>
    <p:extLst>
      <p:ext uri="{BB962C8B-B14F-4D97-AF65-F5344CB8AC3E}">
        <p14:creationId xmlns:p14="http://schemas.microsoft.com/office/powerpoint/2010/main" val="3557103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FD7CCE6-5691-5297-E5F6-E831FDBA9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516" y="1509623"/>
            <a:ext cx="7132651" cy="448589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I made a (super cool) Wireless BadUSB ...">
            <a:extLst>
              <a:ext uri="{FF2B5EF4-FFF2-40B4-BE49-F238E27FC236}">
                <a16:creationId xmlns:a16="http://schemas.microsoft.com/office/drawing/2014/main" id="{AE285162-162A-4503-E4BA-C442363C1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62" y="2510286"/>
            <a:ext cx="3912695" cy="219110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D2B4A3-8E9B-E9A8-B4BB-B1D3B8B20DC4}"/>
              </a:ext>
            </a:extLst>
          </p:cNvPr>
          <p:cNvSpPr txBox="1"/>
          <p:nvPr/>
        </p:nvSpPr>
        <p:spPr>
          <a:xfrm>
            <a:off x="1160546" y="343800"/>
            <a:ext cx="9829507" cy="646331"/>
          </a:xfrm>
          <a:prstGeom prst="rect">
            <a:avLst/>
          </a:prstGeom>
          <a:noFill/>
        </p:spPr>
        <p:txBody>
          <a:bodyPr wrap="square" rtlCol="0">
            <a:spAutoFit/>
          </a:bodyPr>
          <a:lstStyle/>
          <a:p>
            <a:r>
              <a:rPr lang="en-US" dirty="0"/>
              <a:t>Once the Bad USB is connected to any port, it will establish a Wi-Fi network. We can connect to that Wi-Fi SSID and visit http://192.168.4.1 in the browser to access the C2 server of the Bad USB.</a:t>
            </a:r>
            <a:endParaRPr lang="en-IN" dirty="0"/>
          </a:p>
        </p:txBody>
      </p:sp>
    </p:spTree>
    <p:extLst>
      <p:ext uri="{BB962C8B-B14F-4D97-AF65-F5344CB8AC3E}">
        <p14:creationId xmlns:p14="http://schemas.microsoft.com/office/powerpoint/2010/main" val="329206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1BC61C8C-5360-8643-2094-DF73AB513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582" y="1703797"/>
            <a:ext cx="9097816" cy="460576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9956DB-B44E-EA71-932A-10CB81E6803D}"/>
              </a:ext>
            </a:extLst>
          </p:cNvPr>
          <p:cNvSpPr txBox="1"/>
          <p:nvPr/>
        </p:nvSpPr>
        <p:spPr>
          <a:xfrm>
            <a:off x="1558534" y="364487"/>
            <a:ext cx="9294920" cy="923330"/>
          </a:xfrm>
          <a:prstGeom prst="rect">
            <a:avLst/>
          </a:prstGeom>
          <a:noFill/>
        </p:spPr>
        <p:txBody>
          <a:bodyPr wrap="square" rtlCol="0">
            <a:spAutoFit/>
          </a:bodyPr>
          <a:lstStyle/>
          <a:p>
            <a:r>
              <a:rPr lang="en-US" dirty="0"/>
              <a:t>In the editor tab, you can edit the Ducky script and save it. You can then run the script remotely where the Bad USB is connected, or we can enable 'ENABLE AUTORUN' to run the script automatically when the USB is connected to any device.</a:t>
            </a:r>
            <a:endParaRPr lang="en-IN" dirty="0"/>
          </a:p>
        </p:txBody>
      </p:sp>
    </p:spTree>
    <p:extLst>
      <p:ext uri="{BB962C8B-B14F-4D97-AF65-F5344CB8AC3E}">
        <p14:creationId xmlns:p14="http://schemas.microsoft.com/office/powerpoint/2010/main" val="2941258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7D83BA-DBDB-EADB-E6FB-42DC02F82FF6}"/>
              </a:ext>
            </a:extLst>
          </p:cNvPr>
          <p:cNvPicPr>
            <a:picLocks noChangeAspect="1"/>
          </p:cNvPicPr>
          <p:nvPr/>
        </p:nvPicPr>
        <p:blipFill>
          <a:blip r:embed="rId2"/>
          <a:stretch>
            <a:fillRect/>
          </a:stretch>
        </p:blipFill>
        <p:spPr>
          <a:xfrm>
            <a:off x="2078191" y="1664897"/>
            <a:ext cx="7807681" cy="4416725"/>
          </a:xfrm>
          <a:prstGeom prst="rect">
            <a:avLst/>
          </a:prstGeom>
          <a:noFill/>
          <a:ln>
            <a:solidFill>
              <a:srgbClr val="FF0000"/>
            </a:solidFill>
          </a:ln>
        </p:spPr>
      </p:pic>
      <p:sp>
        <p:nvSpPr>
          <p:cNvPr id="4" name="Rectangle 1">
            <a:extLst>
              <a:ext uri="{FF2B5EF4-FFF2-40B4-BE49-F238E27FC236}">
                <a16:creationId xmlns:a16="http://schemas.microsoft.com/office/drawing/2014/main" id="{81F14043-7CE4-194B-4960-07373DD9106D}"/>
              </a:ext>
            </a:extLst>
          </p:cNvPr>
          <p:cNvSpPr>
            <a:spLocks noChangeArrowheads="1"/>
          </p:cNvSpPr>
          <p:nvPr/>
        </p:nvSpPr>
        <p:spPr bwMode="auto">
          <a:xfrm>
            <a:off x="1061048" y="77638"/>
            <a:ext cx="1042070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This script automates a series of actions using a Bad USB device. It opens the command prompt, creates a directory called "</a:t>
            </a:r>
            <a:r>
              <a:rPr kumimoji="0" lang="en-US" altLang="en-US" sz="1800" b="0" i="0" u="none" strike="noStrike" cap="none" normalizeH="0" baseline="0" dirty="0" err="1">
                <a:ln>
                  <a:noFill/>
                </a:ln>
                <a:solidFill>
                  <a:schemeClr val="tx1"/>
                </a:solidFill>
                <a:effectLst/>
                <a:latin typeface="Arial" panose="020B0604020202020204" pitchFamily="34" charset="0"/>
              </a:rPr>
              <a:t>wifi</a:t>
            </a:r>
            <a:r>
              <a:rPr kumimoji="0" lang="en-US" altLang="en-US" sz="1800" b="0" i="0" u="none" strike="noStrike" cap="none" normalizeH="0" baseline="0" dirty="0">
                <a:ln>
                  <a:noFill/>
                </a:ln>
                <a:solidFill>
                  <a:schemeClr val="tx1"/>
                </a:solidFill>
                <a:effectLst/>
                <a:latin typeface="Arial" panose="020B0604020202020204" pitchFamily="34" charset="0"/>
              </a:rPr>
              <a:t>", and exports Wi-Fi profiles with clear-text passwords using </a:t>
            </a:r>
            <a:r>
              <a:rPr lang="en-US" altLang="en-US" dirty="0" err="1">
                <a:latin typeface="Arial" panose="020B0604020202020204" pitchFamily="34" charset="0"/>
              </a:rPr>
              <a:t>netsh</a:t>
            </a:r>
            <a:r>
              <a:rPr lang="en-US" altLang="en-US" dirty="0">
                <a:latin typeface="Arial" panose="020B0604020202020204" pitchFamily="34" charset="0"/>
              </a:rPr>
              <a:t> </a:t>
            </a:r>
            <a:r>
              <a:rPr lang="en-US" altLang="en-US" dirty="0" err="1">
                <a:latin typeface="Arial" panose="020B0604020202020204" pitchFamily="34" charset="0"/>
              </a:rPr>
              <a:t>wlan</a:t>
            </a:r>
            <a:r>
              <a:rPr lang="en-US" altLang="en-US" dirty="0">
                <a:latin typeface="Arial" panose="020B0604020202020204" pitchFamily="34" charset="0"/>
              </a:rPr>
              <a:t> export. It then uses PowerShell to extract the Wi-Fi passwords (</a:t>
            </a:r>
            <a:r>
              <a:rPr lang="en-US" altLang="en-US" dirty="0" err="1">
                <a:latin typeface="Arial" panose="020B0604020202020204" pitchFamily="34" charset="0"/>
              </a:rPr>
              <a:t>keyMaterial</a:t>
            </a:r>
            <a:r>
              <a:rPr lang="en-US" altLang="en-US" dirty="0">
                <a:latin typeface="Arial" panose="020B0604020202020204" pitchFamily="34" charset="0"/>
              </a:rPr>
              <a:t>) from the exported XML files into a wifi.txt file. Finally, it uploads the wifi.txt file containing the passwords to a Discord webhook using curl, before closing the command prompt.</a:t>
            </a:r>
          </a:p>
        </p:txBody>
      </p:sp>
    </p:spTree>
    <p:extLst>
      <p:ext uri="{BB962C8B-B14F-4D97-AF65-F5344CB8AC3E}">
        <p14:creationId xmlns:p14="http://schemas.microsoft.com/office/powerpoint/2010/main" val="1396917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AB90A-2556-6691-0F76-7D68F844492A}"/>
              </a:ext>
            </a:extLst>
          </p:cNvPr>
          <p:cNvPicPr>
            <a:picLocks noChangeAspect="1"/>
          </p:cNvPicPr>
          <p:nvPr/>
        </p:nvPicPr>
        <p:blipFill>
          <a:blip r:embed="rId2"/>
          <a:stretch>
            <a:fillRect/>
          </a:stretch>
        </p:blipFill>
        <p:spPr>
          <a:xfrm>
            <a:off x="730305" y="2364175"/>
            <a:ext cx="10896600" cy="3067050"/>
          </a:xfrm>
          <a:prstGeom prst="rect">
            <a:avLst/>
          </a:prstGeom>
          <a:noFill/>
          <a:ln>
            <a:solidFill>
              <a:srgbClr val="FF0000"/>
            </a:solidFill>
          </a:ln>
        </p:spPr>
      </p:pic>
      <p:sp>
        <p:nvSpPr>
          <p:cNvPr id="4" name="TextBox 3">
            <a:extLst>
              <a:ext uri="{FF2B5EF4-FFF2-40B4-BE49-F238E27FC236}">
                <a16:creationId xmlns:a16="http://schemas.microsoft.com/office/drawing/2014/main" id="{74BC5CD8-7BEE-0F7B-9B1A-05721735055F}"/>
              </a:ext>
            </a:extLst>
          </p:cNvPr>
          <p:cNvSpPr txBox="1"/>
          <p:nvPr/>
        </p:nvSpPr>
        <p:spPr>
          <a:xfrm>
            <a:off x="2838091" y="733245"/>
            <a:ext cx="6070188" cy="369332"/>
          </a:xfrm>
          <a:prstGeom prst="rect">
            <a:avLst/>
          </a:prstGeom>
          <a:noFill/>
        </p:spPr>
        <p:txBody>
          <a:bodyPr wrap="none" rtlCol="0">
            <a:spAutoFit/>
          </a:bodyPr>
          <a:lstStyle/>
          <a:p>
            <a:r>
              <a:rPr lang="en-US" dirty="0"/>
              <a:t>We got the </a:t>
            </a:r>
            <a:r>
              <a:rPr lang="en-US" dirty="0" err="1"/>
              <a:t>Wifi</a:t>
            </a:r>
            <a:r>
              <a:rPr lang="en-US" dirty="0"/>
              <a:t> passwords in the discord server via webhook </a:t>
            </a:r>
            <a:endParaRPr lang="en-IN" dirty="0"/>
          </a:p>
        </p:txBody>
      </p:sp>
    </p:spTree>
    <p:extLst>
      <p:ext uri="{BB962C8B-B14F-4D97-AF65-F5344CB8AC3E}">
        <p14:creationId xmlns:p14="http://schemas.microsoft.com/office/powerpoint/2010/main" val="175096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7550-C28A-0EE5-DFEE-8E9724E29F12}"/>
              </a:ext>
            </a:extLst>
          </p:cNvPr>
          <p:cNvSpPr>
            <a:spLocks noGrp="1"/>
          </p:cNvSpPr>
          <p:nvPr>
            <p:ph type="title"/>
          </p:nvPr>
        </p:nvSpPr>
        <p:spPr/>
        <p:txBody>
          <a:bodyPr/>
          <a:lstStyle/>
          <a:p>
            <a:pPr algn="ctr"/>
            <a:r>
              <a:rPr lang="en-US"/>
              <a:t>Difference between Penetration Testing and Red Teaming</a:t>
            </a:r>
            <a:endParaRPr lang="en-IN"/>
          </a:p>
        </p:txBody>
      </p:sp>
      <p:sp>
        <p:nvSpPr>
          <p:cNvPr id="3" name="Content Placeholder 2">
            <a:extLst>
              <a:ext uri="{FF2B5EF4-FFF2-40B4-BE49-F238E27FC236}">
                <a16:creationId xmlns:a16="http://schemas.microsoft.com/office/drawing/2014/main" id="{C012CB02-7532-DBA7-8D75-422DF09A1080}"/>
              </a:ext>
            </a:extLst>
          </p:cNvPr>
          <p:cNvSpPr>
            <a:spLocks noGrp="1"/>
          </p:cNvSpPr>
          <p:nvPr>
            <p:ph sz="half" idx="1"/>
          </p:nvPr>
        </p:nvSpPr>
        <p:spPr>
          <a:xfrm>
            <a:off x="1097280" y="1992884"/>
            <a:ext cx="4639736" cy="4298188"/>
          </a:xfrm>
        </p:spPr>
        <p:txBody>
          <a:bodyPr>
            <a:normAutofit/>
          </a:bodyPr>
          <a:lstStyle/>
          <a:p>
            <a:pPr algn="ctr"/>
            <a:r>
              <a:rPr lang="en-IN" sz="2000" b="1">
                <a:latin typeface="Calibri" panose="020F0502020204030204" pitchFamily="34" charset="0"/>
                <a:ea typeface="Calibri" panose="020F0502020204030204" pitchFamily="34" charset="0"/>
                <a:cs typeface="Calibri" panose="020F0502020204030204" pitchFamily="34" charset="0"/>
              </a:rPr>
              <a:t>Red Teaming</a:t>
            </a:r>
          </a:p>
          <a:p>
            <a:r>
              <a:rPr lang="en-IN" b="1">
                <a:latin typeface="Calibri" panose="020F0502020204030204" pitchFamily="34" charset="0"/>
                <a:ea typeface="Calibri" panose="020F0502020204030204" pitchFamily="34" charset="0"/>
                <a:cs typeface="Calibri" panose="020F0502020204030204" pitchFamily="34" charset="0"/>
              </a:rPr>
              <a:t>Scope</a:t>
            </a:r>
            <a:r>
              <a:rPr lang="en-IN">
                <a:latin typeface="Calibri" panose="020F0502020204030204" pitchFamily="34" charset="0"/>
                <a:ea typeface="Calibri" panose="020F0502020204030204" pitchFamily="34" charset="0"/>
                <a:cs typeface="Calibri" panose="020F0502020204030204" pitchFamily="34" charset="0"/>
              </a:rPr>
              <a:t>:</a:t>
            </a:r>
          </a:p>
          <a:p>
            <a:r>
              <a:rPr lang="en-US" sz="1200">
                <a:latin typeface="Calibri" panose="020F0502020204030204" pitchFamily="34" charset="0"/>
                <a:ea typeface="Calibri" panose="020F0502020204030204" pitchFamily="34" charset="0"/>
                <a:cs typeface="Calibri" panose="020F0502020204030204" pitchFamily="34" charset="0"/>
              </a:rPr>
              <a:t>Encompasses a broader scope, including network security, physical security, social engineering, and operational processes. It aims to simulate a real-world attack to evaluate overall defense mechanisms.</a:t>
            </a:r>
          </a:p>
          <a:p>
            <a:r>
              <a:rPr lang="en-IN" b="1">
                <a:latin typeface="Calibri" panose="020F0502020204030204" pitchFamily="34" charset="0"/>
                <a:ea typeface="Calibri" panose="020F0502020204030204" pitchFamily="34" charset="0"/>
                <a:cs typeface="Calibri" panose="020F0502020204030204" pitchFamily="34" charset="0"/>
              </a:rPr>
              <a:t>Approach:</a:t>
            </a:r>
            <a:endParaRPr lang="en-US" b="1">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Mimics a persistent and adaptive adversary, often working over an extended period. It employs a wide range of tactics, techniques, and procedures to breach defenses.</a:t>
            </a:r>
          </a:p>
          <a:p>
            <a:r>
              <a:rPr lang="en-IN" b="1">
                <a:latin typeface="Calibri" panose="020F0502020204030204" pitchFamily="34" charset="0"/>
                <a:ea typeface="Calibri" panose="020F0502020204030204" pitchFamily="34" charset="0"/>
                <a:cs typeface="Calibri" panose="020F0502020204030204" pitchFamily="34" charset="0"/>
              </a:rPr>
              <a:t>Objectives:</a:t>
            </a:r>
            <a:endParaRPr lang="en-US" b="1">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Aims to test the organization's overall security posture, including detection and response capabilities. The goal is to improve resilience against sophisticated and persistent threats.</a:t>
            </a:r>
            <a:endParaRPr lang="en-IN" sz="120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413DBDBE-4915-C705-73A6-1B57DDC8D789}"/>
              </a:ext>
            </a:extLst>
          </p:cNvPr>
          <p:cNvSpPr>
            <a:spLocks noGrp="1"/>
          </p:cNvSpPr>
          <p:nvPr>
            <p:ph sz="half" idx="2"/>
          </p:nvPr>
        </p:nvSpPr>
        <p:spPr>
          <a:xfrm>
            <a:off x="6515944" y="1992884"/>
            <a:ext cx="4639736" cy="4298188"/>
          </a:xfrm>
        </p:spPr>
        <p:txBody>
          <a:bodyPr>
            <a:normAutofit/>
          </a:bodyPr>
          <a:lstStyle/>
          <a:p>
            <a:pPr algn="ctr"/>
            <a:r>
              <a:rPr lang="en-US" sz="2000" b="1">
                <a:latin typeface="Calibri" panose="020F0502020204030204" pitchFamily="34" charset="0"/>
                <a:ea typeface="Calibri" panose="020F0502020204030204" pitchFamily="34" charset="0"/>
                <a:cs typeface="Calibri" panose="020F0502020204030204" pitchFamily="34" charset="0"/>
              </a:rPr>
              <a:t>Penetration testing</a:t>
            </a:r>
          </a:p>
          <a:p>
            <a:r>
              <a:rPr lang="en-IN" b="1">
                <a:latin typeface="Calibri" panose="020F0502020204030204" pitchFamily="34" charset="0"/>
                <a:ea typeface="Calibri" panose="020F0502020204030204" pitchFamily="34" charset="0"/>
                <a:cs typeface="Calibri" panose="020F0502020204030204" pitchFamily="34" charset="0"/>
              </a:rPr>
              <a:t>Scope:</a:t>
            </a:r>
          </a:p>
          <a:p>
            <a:r>
              <a:rPr lang="en-US" sz="1200">
                <a:latin typeface="Calibri" panose="020F0502020204030204" pitchFamily="34" charset="0"/>
                <a:ea typeface="Calibri" panose="020F0502020204030204" pitchFamily="34" charset="0"/>
                <a:cs typeface="Calibri" panose="020F0502020204030204" pitchFamily="34" charset="0"/>
              </a:rPr>
              <a:t>Focuses on specific targets, such as a particular network, application, or system, to identify and exploit vulnerabilities within that defined scope.</a:t>
            </a:r>
          </a:p>
          <a:p>
            <a:r>
              <a:rPr lang="en-IN" b="1">
                <a:latin typeface="Calibri" panose="020F0502020204030204" pitchFamily="34" charset="0"/>
                <a:ea typeface="Calibri" panose="020F0502020204030204" pitchFamily="34" charset="0"/>
                <a:cs typeface="Calibri" panose="020F0502020204030204" pitchFamily="34" charset="0"/>
              </a:rPr>
              <a:t>Approach:</a:t>
            </a:r>
          </a:p>
          <a:p>
            <a:r>
              <a:rPr lang="en-US" sz="1200">
                <a:latin typeface="Calibri" panose="020F0502020204030204" pitchFamily="34" charset="0"/>
                <a:ea typeface="Calibri" panose="020F0502020204030204" pitchFamily="34" charset="0"/>
                <a:cs typeface="Calibri" panose="020F0502020204030204" pitchFamily="34" charset="0"/>
              </a:rPr>
              <a:t>Typically conducted in a shorter, more defined timeframe with a structured methodology. It follows a set of predefined tests to find and exploit vulnerabilities.</a:t>
            </a:r>
          </a:p>
          <a:p>
            <a:r>
              <a:rPr lang="en-IN" b="1">
                <a:latin typeface="Calibri" panose="020F0502020204030204" pitchFamily="34" charset="0"/>
                <a:ea typeface="Calibri" panose="020F0502020204030204" pitchFamily="34" charset="0"/>
                <a:cs typeface="Calibri" panose="020F0502020204030204" pitchFamily="34" charset="0"/>
              </a:rPr>
              <a:t>Objectives:</a:t>
            </a:r>
          </a:p>
          <a:p>
            <a:r>
              <a:rPr lang="en-US" sz="1200">
                <a:latin typeface="Calibri" panose="020F0502020204030204" pitchFamily="34" charset="0"/>
                <a:ea typeface="Calibri" panose="020F0502020204030204" pitchFamily="34" charset="0"/>
                <a:cs typeface="Calibri" panose="020F0502020204030204" pitchFamily="34" charset="0"/>
              </a:rPr>
              <a:t>Seeks to identify and report specific vulnerabilities so they can be fixed. The focus is on finding and exploiting weaknesses to prevent potential attacks.</a:t>
            </a:r>
            <a:endParaRPr lang="en-IN" sz="12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102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0E0F-7E88-4BDC-6B96-A6ED8325FBBE}"/>
              </a:ext>
            </a:extLst>
          </p:cNvPr>
          <p:cNvSpPr>
            <a:spLocks noGrp="1"/>
          </p:cNvSpPr>
          <p:nvPr>
            <p:ph type="title"/>
          </p:nvPr>
        </p:nvSpPr>
        <p:spPr/>
        <p:txBody>
          <a:bodyPr/>
          <a:lstStyle/>
          <a:p>
            <a:pPr algn="ctr"/>
            <a:r>
              <a:rPr lang="en-US" dirty="0"/>
              <a:t>Active Directory Attacks</a:t>
            </a:r>
            <a:endParaRPr lang="en-IN" dirty="0"/>
          </a:p>
        </p:txBody>
      </p:sp>
      <p:sp>
        <p:nvSpPr>
          <p:cNvPr id="3" name="Content Placeholder 2">
            <a:extLst>
              <a:ext uri="{FF2B5EF4-FFF2-40B4-BE49-F238E27FC236}">
                <a16:creationId xmlns:a16="http://schemas.microsoft.com/office/drawing/2014/main" id="{0C6322F5-E453-DAB8-C12C-848193D73339}"/>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Red teamers gather information about the AD environment using tools like </a:t>
            </a:r>
            <a:r>
              <a:rPr lang="en-US" dirty="0" err="1"/>
              <a:t>BloodHound</a:t>
            </a:r>
            <a:r>
              <a:rPr lang="en-US" dirty="0"/>
              <a:t>, </a:t>
            </a:r>
            <a:r>
              <a:rPr lang="en-US" dirty="0" err="1"/>
              <a:t>PowerView</a:t>
            </a:r>
            <a:r>
              <a:rPr lang="en-US" dirty="0"/>
              <a:t>, and </a:t>
            </a:r>
            <a:r>
              <a:rPr lang="en-US" dirty="0" err="1"/>
              <a:t>ADRecon</a:t>
            </a:r>
            <a:r>
              <a:rPr lang="en-US" dirty="0"/>
              <a:t> to map users, groups, and trust relationships.</a:t>
            </a:r>
          </a:p>
          <a:p>
            <a:pPr>
              <a:buFont typeface="Arial" panose="020B0604020202020204" pitchFamily="34" charset="0"/>
              <a:buChar char="•"/>
            </a:pPr>
            <a:r>
              <a:rPr lang="en-US" dirty="0"/>
              <a:t>They identify critical assets (e.g., Domain Controllers) and high-privileged accounts (e.g., Domain Admins).</a:t>
            </a:r>
          </a:p>
          <a:p>
            <a:pPr>
              <a:lnSpc>
                <a:spcPct val="120000"/>
              </a:lnSpc>
              <a:buFont typeface="Arial" panose="020B0604020202020204" pitchFamily="34" charset="0"/>
              <a:buChar char="•"/>
            </a:pPr>
            <a:r>
              <a:rPr lang="en-US" dirty="0"/>
              <a:t>Once elevated access is gained, red teamers use techniques like Pass-the-Hash, Pass-the-Ticket, or DC Sync to move laterally across the network.</a:t>
            </a:r>
          </a:p>
          <a:p>
            <a:pPr>
              <a:lnSpc>
                <a:spcPct val="120000"/>
              </a:lnSpc>
              <a:buFont typeface="Arial" panose="020B0604020202020204" pitchFamily="34" charset="0"/>
              <a:buChar char="•"/>
            </a:pPr>
            <a:r>
              <a:rPr lang="en-US" dirty="0"/>
              <a:t>Red teamers establish persistence using Golden Tickets (forged Kerberos tickets granting indefinite admin access) or Silver Tickets (for targeting specific services).</a:t>
            </a:r>
          </a:p>
          <a:p>
            <a:pPr>
              <a:lnSpc>
                <a:spcPct val="120000"/>
              </a:lnSpc>
              <a:buFont typeface="Arial" panose="020B0604020202020204" pitchFamily="34" charset="0"/>
              <a:buChar char="•"/>
            </a:pPr>
            <a:r>
              <a:rPr lang="en-US" dirty="0"/>
              <a:t>Sensitive data can be exfiltrated from the AD environment, including password dumps, user account information, and configuration data.</a:t>
            </a:r>
            <a:endParaRPr lang="en-IN" dirty="0"/>
          </a:p>
        </p:txBody>
      </p:sp>
    </p:spTree>
    <p:extLst>
      <p:ext uri="{BB962C8B-B14F-4D97-AF65-F5344CB8AC3E}">
        <p14:creationId xmlns:p14="http://schemas.microsoft.com/office/powerpoint/2010/main" val="879140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D71A53-727A-79ED-2016-9A40720EFEBB}"/>
              </a:ext>
            </a:extLst>
          </p:cNvPr>
          <p:cNvSpPr txBox="1"/>
          <p:nvPr/>
        </p:nvSpPr>
        <p:spPr>
          <a:xfrm>
            <a:off x="120769" y="197167"/>
            <a:ext cx="11654287" cy="2657587"/>
          </a:xfrm>
          <a:prstGeom prst="rect">
            <a:avLst/>
          </a:prstGeom>
          <a:noFill/>
        </p:spPr>
        <p:txBody>
          <a:bodyPr wrap="square">
            <a:spAutoFit/>
          </a:bodyPr>
          <a:lstStyle/>
          <a:p>
            <a:pPr>
              <a:lnSpc>
                <a:spcPct val="107000"/>
              </a:lnSpc>
              <a:spcBef>
                <a:spcPts val="400"/>
              </a:spcBef>
              <a:spcAft>
                <a:spcPts val="200"/>
              </a:spcAft>
            </a:pPr>
            <a:r>
              <a:rPr lang="en-IN" sz="1800" b="1" i="0" kern="100" dirty="0">
                <a:solidFill>
                  <a:srgbClr val="0F4761"/>
                </a:solidFill>
                <a:effectLst/>
                <a:latin typeface="Aptos" panose="020B0004020202020204" pitchFamily="34" charset="0"/>
                <a:ea typeface="Times New Roman" panose="02020603050405020304" pitchFamily="18" charset="0"/>
                <a:cs typeface="Calibri" panose="020F0502020204030204" pitchFamily="34" charset="0"/>
              </a:rPr>
              <a:t>User Enumeration</a:t>
            </a:r>
          </a:p>
          <a:p>
            <a:pPr>
              <a:lnSpc>
                <a:spcPct val="107000"/>
              </a:lnSpc>
              <a:spcBef>
                <a:spcPts val="400"/>
              </a:spcBef>
              <a:spcAft>
                <a:spcPts val="200"/>
              </a:spcAft>
            </a:pPr>
            <a:r>
              <a:rPr lang="en-IN" sz="1800" b="1" i="0" kern="100" dirty="0">
                <a:solidFill>
                  <a:srgbClr val="0F4761"/>
                </a:solidFill>
                <a:effectLst/>
                <a:latin typeface="Aptos" panose="020B0004020202020204" pitchFamily="34" charset="0"/>
                <a:ea typeface="Times New Roman" panose="02020603050405020304" pitchFamily="18" charset="0"/>
                <a:cs typeface="Calibri" panose="020F0502020204030204" pitchFamily="34" charset="0"/>
              </a:rPr>
              <a:t>Enum4linux</a:t>
            </a:r>
            <a:endParaRPr lang="en-IN"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Enum4linux is a tool used in penetration testing to enumerate information from Windows systems via the Server Message Block (SMB) protocol. It's particularly focused on gathering information from Windows machines in a network, such as user accounts, share names, group memberships, policies, and other details that can be useful for understanding the network's structure and potential security vulnerabilities. This tool can be helpful for security professionals and system administrators in assessing the security posture of their networks and identifying areas that may need attention or improvement.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enum4linux -U 172.16.5.5  | grep "user:" | cut -f2 -d"[" | cut -f1 -d"]"</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 shot of a computer&#10;&#10;Description automatically generated">
            <a:extLst>
              <a:ext uri="{FF2B5EF4-FFF2-40B4-BE49-F238E27FC236}">
                <a16:creationId xmlns:a16="http://schemas.microsoft.com/office/drawing/2014/main" id="{1220F60C-D248-F5C3-09D3-C2BDFAD07497}"/>
              </a:ext>
            </a:extLst>
          </p:cNvPr>
          <p:cNvPicPr>
            <a:picLocks noChangeAspect="1"/>
          </p:cNvPicPr>
          <p:nvPr/>
        </p:nvPicPr>
        <p:blipFill>
          <a:blip r:embed="rId2"/>
          <a:stretch>
            <a:fillRect/>
          </a:stretch>
        </p:blipFill>
        <p:spPr>
          <a:xfrm>
            <a:off x="2410735" y="3069314"/>
            <a:ext cx="7259475" cy="2987114"/>
          </a:xfrm>
          <a:prstGeom prst="rect">
            <a:avLst/>
          </a:prstGeom>
          <a:noFill/>
          <a:ln>
            <a:solidFill>
              <a:srgbClr val="FF0000"/>
            </a:solidFill>
          </a:ln>
        </p:spPr>
      </p:pic>
    </p:spTree>
    <p:extLst>
      <p:ext uri="{BB962C8B-B14F-4D97-AF65-F5344CB8AC3E}">
        <p14:creationId xmlns:p14="http://schemas.microsoft.com/office/powerpoint/2010/main" val="1060827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E2951-C285-7920-B7C8-30692CA35606}"/>
              </a:ext>
            </a:extLst>
          </p:cNvPr>
          <p:cNvSpPr txBox="1"/>
          <p:nvPr/>
        </p:nvSpPr>
        <p:spPr>
          <a:xfrm>
            <a:off x="243695" y="80994"/>
            <a:ext cx="11712515" cy="2284280"/>
          </a:xfrm>
          <a:prstGeom prst="rect">
            <a:avLst/>
          </a:prstGeom>
          <a:noFill/>
        </p:spPr>
        <p:txBody>
          <a:bodyPr wrap="square">
            <a:spAutoFit/>
          </a:bodyPr>
          <a:lstStyle/>
          <a:p>
            <a:pPr>
              <a:lnSpc>
                <a:spcPct val="107000"/>
              </a:lnSpc>
              <a:spcBef>
                <a:spcPts val="400"/>
              </a:spcBef>
              <a:spcAft>
                <a:spcPts val="200"/>
              </a:spcAft>
            </a:pPr>
            <a:r>
              <a:rPr lang="en-IN" sz="1800" b="1" i="0" kern="100" dirty="0" err="1">
                <a:solidFill>
                  <a:srgbClr val="0F4761"/>
                </a:solidFill>
                <a:effectLst/>
                <a:latin typeface="Aptos" panose="020B0004020202020204" pitchFamily="34" charset="0"/>
                <a:ea typeface="Times New Roman" panose="02020603050405020304" pitchFamily="18" charset="0"/>
                <a:cs typeface="Calibri" panose="020F0502020204030204" pitchFamily="34" charset="0"/>
              </a:rPr>
              <a:t>Rpcclient</a:t>
            </a:r>
            <a:r>
              <a:rPr lang="en-IN" sz="1800" b="1" i="0" kern="100" dirty="0">
                <a:solidFill>
                  <a:srgbClr val="0F4761"/>
                </a:solidFill>
                <a:effectLst/>
                <a:latin typeface="Aptos" panose="020B0004020202020204" pitchFamily="34" charset="0"/>
                <a:ea typeface="Times New Roman" panose="02020603050405020304" pitchFamily="18" charset="0"/>
                <a:cs typeface="Calibri" panose="020F0502020204030204" pitchFamily="34" charset="0"/>
              </a:rPr>
              <a:t> Null Session</a:t>
            </a:r>
            <a:endParaRPr lang="en-IN"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An RPC null session refers to establishing a connection with a Windows system using the Remote Procedure Call protocol without providing any authentication credentials, enabling anonymous access. This can be done using tools like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rpcclient</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Null sessions can potentially expose sensitive information about the system if proper security configurations are not in place. However, accessing Windows systems with null sessions should be performed cautiously and only in authorized and controlled environments to avoid security risks.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rpcclient</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-U "" -N 172.16.5.5</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 shot of a computer&#10;&#10;Description automatically generated">
            <a:extLst>
              <a:ext uri="{FF2B5EF4-FFF2-40B4-BE49-F238E27FC236}">
                <a16:creationId xmlns:a16="http://schemas.microsoft.com/office/drawing/2014/main" id="{1D44838B-686B-91DE-87A6-4F2FD285652A}"/>
              </a:ext>
            </a:extLst>
          </p:cNvPr>
          <p:cNvPicPr>
            <a:picLocks noChangeAspect="1"/>
          </p:cNvPicPr>
          <p:nvPr/>
        </p:nvPicPr>
        <p:blipFill rotWithShape="1">
          <a:blip r:embed="rId2"/>
          <a:srcRect t="11905"/>
          <a:stretch/>
        </p:blipFill>
        <p:spPr bwMode="auto">
          <a:xfrm>
            <a:off x="1392818" y="2875004"/>
            <a:ext cx="8868630" cy="2835682"/>
          </a:xfrm>
          <a:prstGeom prst="rect">
            <a:avLst/>
          </a:prstGeom>
          <a:noFill/>
          <a:ln>
            <a:solidFill>
              <a:srgbClr val="FF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1129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A5A26E-17AC-40E3-F2D3-96CC45DC893C}"/>
              </a:ext>
            </a:extLst>
          </p:cNvPr>
          <p:cNvSpPr txBox="1"/>
          <p:nvPr/>
        </p:nvSpPr>
        <p:spPr>
          <a:xfrm>
            <a:off x="191938" y="0"/>
            <a:ext cx="11902296" cy="3778214"/>
          </a:xfrm>
          <a:prstGeom prst="rect">
            <a:avLst/>
          </a:prstGeom>
          <a:noFill/>
        </p:spPr>
        <p:txBody>
          <a:bodyPr wrap="square">
            <a:spAutoFit/>
          </a:bodyPr>
          <a:lstStyle/>
          <a:p>
            <a:pPr>
              <a:lnSpc>
                <a:spcPct val="107000"/>
              </a:lnSpc>
              <a:spcBef>
                <a:spcPts val="400"/>
              </a:spcBef>
              <a:spcAft>
                <a:spcPts val="200"/>
              </a:spcAft>
            </a:pPr>
            <a:r>
              <a:rPr lang="en-IN" sz="1800" b="1" i="0" kern="100" dirty="0" err="1">
                <a:solidFill>
                  <a:srgbClr val="0F4761"/>
                </a:solidFill>
                <a:effectLst/>
                <a:latin typeface="Aptos" panose="020B0004020202020204" pitchFamily="34" charset="0"/>
                <a:ea typeface="Times New Roman" panose="02020603050405020304" pitchFamily="18" charset="0"/>
                <a:cs typeface="Calibri" panose="020F0502020204030204" pitchFamily="34" charset="0"/>
              </a:rPr>
              <a:t>Crackmapexec</a:t>
            </a:r>
            <a:endParaRPr lang="en-IN"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CrackMapExec</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(CME) is a versatile post-exploitation tool utilized in penetration testing and red team engagements, particularly targeting Windows environments. It automates tasks such as network reconnaissance, lateral movement, privilege escalation, and credential theft through various protocols like SMB, LDAP, and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WinRM</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With its command-line interface, CME enables security professionals to identify vulnerabilities, enumerate shares, list users, extract password hashes, execute remote commands, and conduct pass-the-hash attacks, facilitating comprehensive assessments of Windows network security. However, its use should be restricted to authorized security assessments to prevent misuse and ensure ethical compliance.</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Without Credentials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crackmapexec</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smb</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172.16.5.5 --users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kern="100" dirty="0">
                <a:effectLst/>
                <a:latin typeface="Aptos" panose="020B0004020202020204" pitchFamily="34" charset="0"/>
                <a:ea typeface="Aptos" panose="020B0004020202020204" pitchFamily="34" charset="0"/>
                <a:cs typeface="Times New Roman" panose="02020603050405020304" pitchFamily="18" charset="0"/>
              </a:rPr>
              <a:t>With credentials</a:t>
            </a:r>
          </a:p>
          <a:p>
            <a:pPr>
              <a:lnSpc>
                <a:spcPct val="107000"/>
              </a:lnSpc>
              <a:spcAft>
                <a:spcPts val="800"/>
              </a:spcAft>
            </a:pPr>
            <a:r>
              <a:rPr lang="en-IN" sz="1800" b="1" kern="100" dirty="0" err="1">
                <a:effectLst/>
                <a:latin typeface="Aptos" panose="020B0004020202020204" pitchFamily="34" charset="0"/>
                <a:ea typeface="Aptos" panose="020B0004020202020204" pitchFamily="34" charset="0"/>
                <a:cs typeface="Times New Roman" panose="02020603050405020304" pitchFamily="18" charset="0"/>
              </a:rPr>
              <a:t>sudo</a:t>
            </a:r>
            <a:r>
              <a:rPr lang="en-IN"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IN" sz="1800" b="1" kern="100" dirty="0" err="1">
                <a:effectLst/>
                <a:latin typeface="Aptos" panose="020B0004020202020204" pitchFamily="34" charset="0"/>
                <a:ea typeface="Aptos" panose="020B0004020202020204" pitchFamily="34" charset="0"/>
                <a:cs typeface="Times New Roman" panose="02020603050405020304" pitchFamily="18" charset="0"/>
              </a:rPr>
              <a:t>crackmapexec</a:t>
            </a:r>
            <a:r>
              <a:rPr lang="en-IN"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IN" sz="1800" b="1" kern="100" dirty="0" err="1">
                <a:effectLst/>
                <a:latin typeface="Aptos" panose="020B0004020202020204" pitchFamily="34" charset="0"/>
                <a:ea typeface="Aptos" panose="020B0004020202020204" pitchFamily="34" charset="0"/>
                <a:cs typeface="Times New Roman" panose="02020603050405020304" pitchFamily="18" charset="0"/>
              </a:rPr>
              <a:t>smb</a:t>
            </a:r>
            <a:r>
              <a:rPr lang="en-IN" sz="1800" b="1" kern="100" dirty="0">
                <a:effectLst/>
                <a:latin typeface="Aptos" panose="020B0004020202020204" pitchFamily="34" charset="0"/>
                <a:ea typeface="Aptos" panose="020B0004020202020204" pitchFamily="34" charset="0"/>
                <a:cs typeface="Times New Roman" panose="02020603050405020304" pitchFamily="18" charset="0"/>
              </a:rPr>
              <a:t> 172.16.5.5 -u username -p password --users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 program&#10;&#10;Description automatically generated">
            <a:extLst>
              <a:ext uri="{FF2B5EF4-FFF2-40B4-BE49-F238E27FC236}">
                <a16:creationId xmlns:a16="http://schemas.microsoft.com/office/drawing/2014/main" id="{9D9E8177-5BBE-2D9C-60F7-BCEEED4D2ED7}"/>
              </a:ext>
            </a:extLst>
          </p:cNvPr>
          <p:cNvPicPr>
            <a:picLocks noChangeAspect="1"/>
          </p:cNvPicPr>
          <p:nvPr/>
        </p:nvPicPr>
        <p:blipFill>
          <a:blip r:embed="rId2"/>
          <a:stretch>
            <a:fillRect/>
          </a:stretch>
        </p:blipFill>
        <p:spPr>
          <a:xfrm>
            <a:off x="1470455" y="3838755"/>
            <a:ext cx="9321190" cy="2467179"/>
          </a:xfrm>
          <a:prstGeom prst="rect">
            <a:avLst/>
          </a:prstGeom>
          <a:noFill/>
          <a:ln>
            <a:solidFill>
              <a:srgbClr val="FF0000"/>
            </a:solidFill>
          </a:ln>
        </p:spPr>
      </p:pic>
    </p:spTree>
    <p:extLst>
      <p:ext uri="{BB962C8B-B14F-4D97-AF65-F5344CB8AC3E}">
        <p14:creationId xmlns:p14="http://schemas.microsoft.com/office/powerpoint/2010/main" val="687983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A2219-683C-0DB4-7C18-2BA29E00A9B9}"/>
              </a:ext>
            </a:extLst>
          </p:cNvPr>
          <p:cNvSpPr txBox="1"/>
          <p:nvPr/>
        </p:nvSpPr>
        <p:spPr>
          <a:xfrm>
            <a:off x="0" y="93650"/>
            <a:ext cx="11878573" cy="2580643"/>
          </a:xfrm>
          <a:prstGeom prst="rect">
            <a:avLst/>
          </a:prstGeom>
          <a:noFill/>
        </p:spPr>
        <p:txBody>
          <a:bodyPr wrap="square">
            <a:spAutoFit/>
          </a:bodyPr>
          <a:lstStyle/>
          <a:p>
            <a:pPr>
              <a:lnSpc>
                <a:spcPct val="107000"/>
              </a:lnSpc>
              <a:spcBef>
                <a:spcPts val="400"/>
              </a:spcBef>
              <a:spcAft>
                <a:spcPts val="200"/>
              </a:spcAft>
            </a:pPr>
            <a:r>
              <a:rPr lang="en-IN" sz="1800" b="1" i="0" kern="100" dirty="0" err="1">
                <a:solidFill>
                  <a:srgbClr val="0F4761"/>
                </a:solidFill>
                <a:effectLst/>
                <a:latin typeface="Aptos" panose="020B0004020202020204" pitchFamily="34" charset="0"/>
                <a:ea typeface="Times New Roman" panose="02020603050405020304" pitchFamily="18" charset="0"/>
                <a:cs typeface="Calibri" panose="020F0502020204030204" pitchFamily="34" charset="0"/>
              </a:rPr>
              <a:t>Kerbrute</a:t>
            </a:r>
            <a:endParaRPr lang="en-IN"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Kerbrute</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is a powerful open-source tool primarily used for brute-forcing and enumerating Active Directory user accounts via the Kerberos protocol. Developed as part of the Rubeus project,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Kerbrute</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is designed to test the security of Kerberos authentication within Windows environments. It works by attempting to authenticate users using a wordlist or by performing brute-force attacks to guess passwords, allowing security professionals to assess the strength of user credentials and potentially identify weak or compromised accounts.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Kerbrute</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can also enumerate valid usernames and perform other reconnaissance tasks within Active Directory domains.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kerbrute</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userenum</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-d </a:t>
            </a: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inlanefreight.local</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--dc 172.16.5.5 /opt/jsmith.txt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BB1D3779-A8A7-9055-67C8-C69247012235}"/>
              </a:ext>
            </a:extLst>
          </p:cNvPr>
          <p:cNvPicPr>
            <a:picLocks noChangeAspect="1"/>
          </p:cNvPicPr>
          <p:nvPr/>
        </p:nvPicPr>
        <p:blipFill>
          <a:blip r:embed="rId2"/>
          <a:stretch>
            <a:fillRect/>
          </a:stretch>
        </p:blipFill>
        <p:spPr>
          <a:xfrm>
            <a:off x="2048555" y="2707474"/>
            <a:ext cx="8251385" cy="3500581"/>
          </a:xfrm>
          <a:prstGeom prst="rect">
            <a:avLst/>
          </a:prstGeom>
          <a:noFill/>
          <a:ln>
            <a:solidFill>
              <a:srgbClr val="FF0000"/>
            </a:solidFill>
          </a:ln>
        </p:spPr>
      </p:pic>
    </p:spTree>
    <p:extLst>
      <p:ext uri="{BB962C8B-B14F-4D97-AF65-F5344CB8AC3E}">
        <p14:creationId xmlns:p14="http://schemas.microsoft.com/office/powerpoint/2010/main" val="2465009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CE02A-E893-903C-17C4-4B17D841035E}"/>
              </a:ext>
            </a:extLst>
          </p:cNvPr>
          <p:cNvSpPr txBox="1"/>
          <p:nvPr/>
        </p:nvSpPr>
        <p:spPr>
          <a:xfrm>
            <a:off x="0" y="0"/>
            <a:ext cx="12042475" cy="3297826"/>
          </a:xfrm>
          <a:prstGeom prst="rect">
            <a:avLst/>
          </a:prstGeom>
          <a:noFill/>
        </p:spPr>
        <p:txBody>
          <a:bodyPr wrap="square">
            <a:spAutoFit/>
          </a:bodyPr>
          <a:lstStyle/>
          <a:p>
            <a:pPr>
              <a:lnSpc>
                <a:spcPct val="107000"/>
              </a:lnSpc>
              <a:spcBef>
                <a:spcPts val="800"/>
              </a:spcBef>
              <a:spcAft>
                <a:spcPts val="400"/>
              </a:spcAft>
            </a:pPr>
            <a:r>
              <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Password Spraying</a:t>
            </a: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Password spraying is a cyberattack technique used to gain unauthorized access to user accounts by attempting a few commonly used passwords against a large number of accounts. Unlike traditional brute-force attacks that try multiple passwords against a single account, password spraying involves trying a single or a small set of passwords against many accounts, often targeting weak or default passwords that are commonly used across organizations. This method reduces the risk of detection by avoiding numerous failed logins attempts on a single account and increases the likelihood of success by exploiting poor password practices. Password spraying attacks are typically carried out using automated tools and are a significant threat to organizations' security, emphasizing the importance of enforcing strong password policies and multi-factor authentication to mitigate the risk of unauthorized access.</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kerbrute</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passwordspray</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-d </a:t>
            </a: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inlanefreight.local</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--dc 172.16.5.5 valid_users.txt  Welcome1</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E69B1D43-FEA2-4F6F-B260-342FFE952561}"/>
              </a:ext>
            </a:extLst>
          </p:cNvPr>
          <p:cNvPicPr>
            <a:picLocks noChangeAspect="1"/>
          </p:cNvPicPr>
          <p:nvPr/>
        </p:nvPicPr>
        <p:blipFill>
          <a:blip r:embed="rId2"/>
          <a:stretch>
            <a:fillRect/>
          </a:stretch>
        </p:blipFill>
        <p:spPr>
          <a:xfrm>
            <a:off x="970122" y="3340571"/>
            <a:ext cx="10209176" cy="2844568"/>
          </a:xfrm>
          <a:prstGeom prst="rect">
            <a:avLst/>
          </a:prstGeom>
          <a:noFill/>
          <a:ln>
            <a:solidFill>
              <a:srgbClr val="FF0000"/>
            </a:solidFill>
          </a:ln>
        </p:spPr>
      </p:pic>
    </p:spTree>
    <p:extLst>
      <p:ext uri="{BB962C8B-B14F-4D97-AF65-F5344CB8AC3E}">
        <p14:creationId xmlns:p14="http://schemas.microsoft.com/office/powerpoint/2010/main" val="760242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86A021-80D1-661E-9D9B-4C471914E925}"/>
              </a:ext>
            </a:extLst>
          </p:cNvPr>
          <p:cNvSpPr txBox="1"/>
          <p:nvPr/>
        </p:nvSpPr>
        <p:spPr>
          <a:xfrm>
            <a:off x="120770" y="124317"/>
            <a:ext cx="11683042" cy="2602507"/>
          </a:xfrm>
          <a:prstGeom prst="rect">
            <a:avLst/>
          </a:prstGeom>
          <a:noFill/>
        </p:spPr>
        <p:txBody>
          <a:bodyPr wrap="square">
            <a:spAutoFit/>
          </a:bodyPr>
          <a:lstStyle/>
          <a:p>
            <a:pPr>
              <a:lnSpc>
                <a:spcPct val="107000"/>
              </a:lnSpc>
              <a:spcBef>
                <a:spcPts val="800"/>
              </a:spcBef>
              <a:spcAft>
                <a:spcPts val="400"/>
              </a:spcAft>
            </a:pPr>
            <a:r>
              <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LLMNR Poisoning</a:t>
            </a:r>
          </a:p>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LLMNR (Link-Local Multicast Name Resolution) poisoning is a cyberattack technique used to intercept and manipulate network traffic for malicious purposes. LLMNR is a protocol used in modern Windows operating systems to resolve the NetBIOS names of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neighboring</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computers when DNS resolution fails. In LLMNR poisoning attacks, an attacker responds to LLMNR queries with false information, such as spoofed IP addresses or malicious payloads, tricking the target system into revealing sensitive information or redirecting network traffic to the attacker-controlled machine. This technique can be employed to conduct various attacks, including credential theft, man-in-the-middle attacks, and reconnaissance, posing a significant security risk to networks that rely on LLMNR for name resolution.</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FE83780-B68E-A8D9-69A2-C59F8CFE5CCE}"/>
              </a:ext>
            </a:extLst>
          </p:cNvPr>
          <p:cNvSpPr txBox="1"/>
          <p:nvPr/>
        </p:nvSpPr>
        <p:spPr>
          <a:xfrm>
            <a:off x="112143" y="2758812"/>
            <a:ext cx="11731925" cy="3444084"/>
          </a:xfrm>
          <a:prstGeom prst="rect">
            <a:avLst/>
          </a:prstGeom>
          <a:noFill/>
        </p:spPr>
        <p:txBody>
          <a:bodyPr wrap="square">
            <a:spAutoFit/>
          </a:bodyPr>
          <a:lstStyle/>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Let's walk through a quick example of the attack flow at a very high level:</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A host attempts to connect to the print server at \\print01.</a:t>
            </a:r>
            <a:r>
              <a:rPr lang="en-IN" kern="100" dirty="0">
                <a:latin typeface="Calibri" panose="020F0502020204030204" pitchFamily="34" charset="0"/>
                <a:ea typeface="Aptos" panose="020B0004020202020204" pitchFamily="34" charset="0"/>
                <a:cs typeface="Times New Roman" panose="02020603050405020304" pitchFamily="18" charset="0"/>
              </a:rPr>
              <a:t>inlanefreight</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.local, but accidentally types in \\printer01.</a:t>
            </a:r>
            <a:r>
              <a:rPr lang="en-IN" kern="100" dirty="0">
                <a:latin typeface="Calibri" panose="020F0502020204030204" pitchFamily="34" charset="0"/>
                <a:ea typeface="Aptos" panose="020B0004020202020204" pitchFamily="34" charset="0"/>
                <a:cs typeface="Times New Roman" panose="02020603050405020304" pitchFamily="18" charset="0"/>
              </a:rPr>
              <a:t> </a:t>
            </a:r>
            <a:r>
              <a:rPr lang="en-IN" kern="100" dirty="0" err="1">
                <a:latin typeface="Calibri" panose="020F0502020204030204" pitchFamily="34" charset="0"/>
                <a:ea typeface="Aptos" panose="020B0004020202020204" pitchFamily="34" charset="0"/>
                <a:cs typeface="Times New Roman" panose="02020603050405020304" pitchFamily="18" charset="0"/>
              </a:rPr>
              <a:t>inlanefreight</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.local</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The DNS server responds, stating that this host is unknown.</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The host then broadcasts out to the entire local network asking if anyone knows the location of \\printer01.</a:t>
            </a:r>
            <a:r>
              <a:rPr lang="en-IN" kern="100" dirty="0">
                <a:latin typeface="Calibri" panose="020F0502020204030204" pitchFamily="34" charset="0"/>
                <a:ea typeface="Aptos" panose="020B0004020202020204" pitchFamily="34" charset="0"/>
                <a:cs typeface="Times New Roman" panose="02020603050405020304" pitchFamily="18" charset="0"/>
              </a:rPr>
              <a:t> </a:t>
            </a:r>
            <a:r>
              <a:rPr lang="en-IN" kern="100" dirty="0" err="1">
                <a:latin typeface="Calibri" panose="020F0502020204030204" pitchFamily="34" charset="0"/>
                <a:ea typeface="Aptos" panose="020B0004020202020204" pitchFamily="34" charset="0"/>
                <a:cs typeface="Times New Roman" panose="02020603050405020304" pitchFamily="18" charset="0"/>
              </a:rPr>
              <a:t>inlanefreight</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.local</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The attacker (us with Responder running) responds to the host stating that it is the \\printer01.</a:t>
            </a:r>
            <a:r>
              <a:rPr lang="en-IN" kern="100" dirty="0">
                <a:latin typeface="Calibri" panose="020F0502020204030204" pitchFamily="34" charset="0"/>
                <a:ea typeface="Aptos" panose="020B0004020202020204" pitchFamily="34" charset="0"/>
                <a:cs typeface="Times New Roman" panose="02020603050405020304" pitchFamily="18" charset="0"/>
              </a:rPr>
              <a:t> </a:t>
            </a:r>
            <a:r>
              <a:rPr lang="en-IN" kern="100" dirty="0" err="1">
                <a:latin typeface="Calibri" panose="020F0502020204030204" pitchFamily="34" charset="0"/>
                <a:ea typeface="Aptos" panose="020B0004020202020204" pitchFamily="34" charset="0"/>
                <a:cs typeface="Times New Roman" panose="02020603050405020304" pitchFamily="18" charset="0"/>
              </a:rPr>
              <a:t>inlanefreight</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.local</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that the host is looking for.</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The host believes this reply and sends an authentication request to the attacker with a username and NTLMv2 password hash.</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This hash can then be cracked offline or used in an SMB Relay attack if the right conditions exist.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3771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E7123C-1E9E-B123-5991-C9D814A68F3D}"/>
              </a:ext>
            </a:extLst>
          </p:cNvPr>
          <p:cNvSpPr txBox="1"/>
          <p:nvPr/>
        </p:nvSpPr>
        <p:spPr>
          <a:xfrm>
            <a:off x="530807" y="242609"/>
            <a:ext cx="10164902" cy="776816"/>
          </a:xfrm>
          <a:prstGeom prst="rect">
            <a:avLst/>
          </a:prstGeom>
          <a:noFill/>
        </p:spPr>
        <p:txBody>
          <a:bodyPr wrap="square">
            <a:spAutoFit/>
          </a:bodyPr>
          <a:lstStyle/>
          <a:p>
            <a:pPr>
              <a:lnSpc>
                <a:spcPct val="107000"/>
              </a:lnSpc>
              <a:spcAft>
                <a:spcPts val="800"/>
              </a:spcAft>
            </a:pPr>
            <a:r>
              <a:rPr lang="en-IN" kern="100" dirty="0">
                <a:latin typeface="Calibri" panose="020F0502020204030204" pitchFamily="34" charset="0"/>
                <a:cs typeface="Times New Roman" panose="02020603050405020304" pitchFamily="18" charset="0"/>
              </a:rPr>
              <a:t>After we get the hash from the responder tool we need to crack the has to retrieve the password</a:t>
            </a:r>
          </a:p>
          <a:p>
            <a:pPr>
              <a:lnSpc>
                <a:spcPct val="107000"/>
              </a:lnSpc>
              <a:spcAft>
                <a:spcPts val="800"/>
              </a:spcAft>
            </a:pP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sudo</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responder -I ens224</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FA48115-34EB-8953-C56E-B7E7DDBD0F28}"/>
              </a:ext>
            </a:extLst>
          </p:cNvPr>
          <p:cNvPicPr>
            <a:picLocks noChangeAspect="1"/>
          </p:cNvPicPr>
          <p:nvPr/>
        </p:nvPicPr>
        <p:blipFill>
          <a:blip r:embed="rId2"/>
          <a:stretch>
            <a:fillRect/>
          </a:stretch>
        </p:blipFill>
        <p:spPr>
          <a:xfrm>
            <a:off x="822865" y="1310911"/>
            <a:ext cx="9863608" cy="4600361"/>
          </a:xfrm>
          <a:prstGeom prst="rect">
            <a:avLst/>
          </a:prstGeom>
          <a:noFill/>
          <a:ln>
            <a:solidFill>
              <a:srgbClr val="FF0000"/>
            </a:solidFill>
          </a:ln>
        </p:spPr>
      </p:pic>
    </p:spTree>
    <p:extLst>
      <p:ext uri="{BB962C8B-B14F-4D97-AF65-F5344CB8AC3E}">
        <p14:creationId xmlns:p14="http://schemas.microsoft.com/office/powerpoint/2010/main" val="3357816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DF81F0-4714-BDB8-8EF0-B718C22C3EBA}"/>
              </a:ext>
            </a:extLst>
          </p:cNvPr>
          <p:cNvSpPr txBox="1"/>
          <p:nvPr/>
        </p:nvSpPr>
        <p:spPr>
          <a:xfrm>
            <a:off x="614631" y="547095"/>
            <a:ext cx="8417225" cy="377860"/>
          </a:xfrm>
          <a:prstGeom prst="rect">
            <a:avLst/>
          </a:prstGeom>
          <a:noFill/>
        </p:spPr>
        <p:txBody>
          <a:bodyPr wrap="square">
            <a:spAutoFit/>
          </a:bodyPr>
          <a:lstStyle/>
          <a:p>
            <a:pPr>
              <a:lnSpc>
                <a:spcPct val="107000"/>
              </a:lnSpc>
              <a:spcAft>
                <a:spcPts val="800"/>
              </a:spcAft>
            </a:pPr>
            <a:r>
              <a:rPr lang="en-IN" sz="1800" kern="100" dirty="0">
                <a:effectLst/>
                <a:latin typeface="Calibri" panose="020F0502020204030204" pitchFamily="34" charset="0"/>
                <a:ea typeface="Aptos" panose="020B0004020202020204" pitchFamily="34" charset="0"/>
                <a:cs typeface="Times New Roman" panose="02020603050405020304" pitchFamily="18" charset="0"/>
              </a:rPr>
              <a:t>After getting the hash store it in a file and crack with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hashcat</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to retrieve password.</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0AB925F-F853-1801-A332-79AB81A6DD19}"/>
              </a:ext>
            </a:extLst>
          </p:cNvPr>
          <p:cNvPicPr>
            <a:picLocks noChangeAspect="1"/>
          </p:cNvPicPr>
          <p:nvPr/>
        </p:nvPicPr>
        <p:blipFill>
          <a:blip r:embed="rId2"/>
          <a:stretch>
            <a:fillRect/>
          </a:stretch>
        </p:blipFill>
        <p:spPr>
          <a:xfrm>
            <a:off x="2078965" y="1385564"/>
            <a:ext cx="7617125" cy="4618421"/>
          </a:xfrm>
          <a:prstGeom prst="rect">
            <a:avLst/>
          </a:prstGeom>
          <a:noFill/>
          <a:ln>
            <a:solidFill>
              <a:srgbClr val="FF0000"/>
            </a:solidFill>
          </a:ln>
        </p:spPr>
      </p:pic>
    </p:spTree>
    <p:extLst>
      <p:ext uri="{BB962C8B-B14F-4D97-AF65-F5344CB8AC3E}">
        <p14:creationId xmlns:p14="http://schemas.microsoft.com/office/powerpoint/2010/main" val="2917403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38D3F9-09B8-FC36-C497-1417C2317259}"/>
              </a:ext>
            </a:extLst>
          </p:cNvPr>
          <p:cNvSpPr txBox="1"/>
          <p:nvPr/>
        </p:nvSpPr>
        <p:spPr>
          <a:xfrm>
            <a:off x="0" y="0"/>
            <a:ext cx="11964838" cy="3001463"/>
          </a:xfrm>
          <a:prstGeom prst="rect">
            <a:avLst/>
          </a:prstGeom>
          <a:noFill/>
        </p:spPr>
        <p:txBody>
          <a:bodyPr wrap="square">
            <a:spAutoFit/>
          </a:bodyPr>
          <a:lstStyle/>
          <a:p>
            <a:pPr>
              <a:lnSpc>
                <a:spcPct val="107000"/>
              </a:lnSpc>
              <a:spcBef>
                <a:spcPts val="800"/>
              </a:spcBef>
              <a:spcAft>
                <a:spcPts val="400"/>
              </a:spcAft>
            </a:pPr>
            <a:r>
              <a:rPr lang="en-IN" sz="2400" b="1"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Kerberoasting</a:t>
            </a:r>
            <a:endParaRPr lang="en-IN" sz="24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Kerberoasting</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is a lateral movement/privilege escalation technique in Active Directory environments. This attack targets Service Principal Names (SPN) accounts. SPNs are unique identifiers that Kerberos uses to map a service instance to a service account in whose context the service is running. Domain accounts are often used to run services to overcome the network authentication limitations of built-in accounts such as NT AUTHORITY\LOCAL SERVICE. Any domain user can request a Kerberos ticket for any service account in the same domain. This is also possible across forest trusts if authentication is permitted across the trust boundary. All you need to perform a </a:t>
            </a:r>
            <a:r>
              <a:rPr lang="en-IN" sz="1800" kern="100" dirty="0" err="1">
                <a:effectLst/>
                <a:latin typeface="Calibri" panose="020F0502020204030204" pitchFamily="34" charset="0"/>
                <a:ea typeface="Aptos" panose="020B0004020202020204" pitchFamily="34" charset="0"/>
                <a:cs typeface="Times New Roman" panose="02020603050405020304" pitchFamily="18" charset="0"/>
              </a:rPr>
              <a:t>Kerberoasting</a:t>
            </a:r>
            <a:r>
              <a:rPr lang="en-IN" sz="1800" kern="100" dirty="0">
                <a:effectLst/>
                <a:latin typeface="Calibri" panose="020F0502020204030204" pitchFamily="34" charset="0"/>
                <a:ea typeface="Aptos" panose="020B0004020202020204" pitchFamily="34" charset="0"/>
                <a:cs typeface="Times New Roman" panose="02020603050405020304" pitchFamily="18" charset="0"/>
              </a:rPr>
              <a:t> attack is an account's cleartext password (or NTLM hash), a shell in the context of a domain user account, or SYSTEM level access on a domain-joined host.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GetUserSPNs.py -dc-</a:t>
            </a: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ip</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172.16.5.5 </a:t>
            </a:r>
            <a:r>
              <a:rPr lang="en-IN" b="1" kern="100" dirty="0">
                <a:latin typeface="Calibri" panose="020F0502020204030204" pitchFamily="34" charset="0"/>
                <a:ea typeface="Aptos" panose="020B0004020202020204" pitchFamily="34" charset="0"/>
                <a:cs typeface="Times New Roman" panose="02020603050405020304" pitchFamily="18" charset="0"/>
              </a:rPr>
              <a:t>INLANEFREIGHT</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.LOCAL/</a:t>
            </a:r>
            <a:r>
              <a:rPr lang="en-IN" sz="1800" b="1" kern="100" dirty="0" err="1">
                <a:effectLst/>
                <a:latin typeface="Calibri" panose="020F0502020204030204" pitchFamily="34" charset="0"/>
                <a:ea typeface="Aptos" panose="020B0004020202020204" pitchFamily="34" charset="0"/>
                <a:cs typeface="Times New Roman" panose="02020603050405020304" pitchFamily="18" charset="0"/>
              </a:rPr>
              <a:t>forend</a:t>
            </a:r>
            <a:r>
              <a:rPr lang="en-IN" sz="1800" b="1" kern="100" dirty="0">
                <a:effectLst/>
                <a:latin typeface="Calibri" panose="020F0502020204030204" pitchFamily="34" charset="0"/>
                <a:ea typeface="Aptos" panose="020B0004020202020204" pitchFamily="34" charset="0"/>
                <a:cs typeface="Times New Roman" panose="02020603050405020304" pitchFamily="18" charset="0"/>
              </a:rPr>
              <a:t> -request</a:t>
            </a:r>
            <a:endParaRPr lang="en-IN"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screenshot of a computer program&#10;&#10;Description automatically generated">
            <a:extLst>
              <a:ext uri="{FF2B5EF4-FFF2-40B4-BE49-F238E27FC236}">
                <a16:creationId xmlns:a16="http://schemas.microsoft.com/office/drawing/2014/main" id="{8FCC3084-F987-C723-D868-E2FC797689B3}"/>
              </a:ext>
            </a:extLst>
          </p:cNvPr>
          <p:cNvPicPr>
            <a:picLocks noChangeAspect="1"/>
          </p:cNvPicPr>
          <p:nvPr/>
        </p:nvPicPr>
        <p:blipFill>
          <a:blip r:embed="rId2"/>
          <a:stretch>
            <a:fillRect/>
          </a:stretch>
        </p:blipFill>
        <p:spPr>
          <a:xfrm>
            <a:off x="150614" y="3027870"/>
            <a:ext cx="5931009" cy="2984741"/>
          </a:xfrm>
          <a:prstGeom prst="rect">
            <a:avLst/>
          </a:prstGeom>
          <a:noFill/>
          <a:ln>
            <a:solidFill>
              <a:srgbClr val="FF0000"/>
            </a:solidFill>
          </a:ln>
        </p:spPr>
      </p:pic>
      <p:pic>
        <p:nvPicPr>
          <p:cNvPr id="7" name="Picture 6">
            <a:extLst>
              <a:ext uri="{FF2B5EF4-FFF2-40B4-BE49-F238E27FC236}">
                <a16:creationId xmlns:a16="http://schemas.microsoft.com/office/drawing/2014/main" id="{3BBD466A-065C-580C-3979-55303F1AB19D}"/>
              </a:ext>
            </a:extLst>
          </p:cNvPr>
          <p:cNvPicPr>
            <a:picLocks noChangeAspect="1"/>
          </p:cNvPicPr>
          <p:nvPr/>
        </p:nvPicPr>
        <p:blipFill>
          <a:blip r:embed="rId3"/>
          <a:stretch>
            <a:fillRect/>
          </a:stretch>
        </p:blipFill>
        <p:spPr>
          <a:xfrm>
            <a:off x="6228272" y="3027873"/>
            <a:ext cx="5830366" cy="2958860"/>
          </a:xfrm>
          <a:prstGeom prst="rect">
            <a:avLst/>
          </a:prstGeom>
          <a:noFill/>
          <a:ln>
            <a:solidFill>
              <a:srgbClr val="FF0000"/>
            </a:solidFill>
          </a:ln>
        </p:spPr>
      </p:pic>
    </p:spTree>
    <p:extLst>
      <p:ext uri="{BB962C8B-B14F-4D97-AF65-F5344CB8AC3E}">
        <p14:creationId xmlns:p14="http://schemas.microsoft.com/office/powerpoint/2010/main" val="272477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062F9A1B-3D15-50EC-EEB5-A2F5482459F9}"/>
              </a:ext>
            </a:extLst>
          </p:cNvPr>
          <p:cNvSpPr>
            <a:spLocks noGrp="1"/>
          </p:cNvSpPr>
          <p:nvPr>
            <p:ph type="title"/>
          </p:nvPr>
        </p:nvSpPr>
        <p:spPr>
          <a:xfrm>
            <a:off x="219456" y="1508759"/>
            <a:ext cx="4197096" cy="2093975"/>
          </a:xfrm>
        </p:spPr>
        <p:txBody>
          <a:bodyPr/>
          <a:lstStyle/>
          <a:p>
            <a:r>
              <a:rPr lang="en-US"/>
              <a:t>Red Team Phases</a:t>
            </a:r>
          </a:p>
        </p:txBody>
      </p:sp>
      <p:pic>
        <p:nvPicPr>
          <p:cNvPr id="1026" name="Picture 2" descr="A circular diagram of red and white text&#10;&#10;Description automatically generated">
            <a:extLst>
              <a:ext uri="{FF2B5EF4-FFF2-40B4-BE49-F238E27FC236}">
                <a16:creationId xmlns:a16="http://schemas.microsoft.com/office/drawing/2014/main" id="{42947DC9-1470-E0DF-CE3B-FD6FEFFAA4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8344" y="306784"/>
            <a:ext cx="6812280" cy="6063186"/>
          </a:xfrm>
          <a:prstGeom prst="rect">
            <a:avLst/>
          </a:prstGeom>
          <a:solidFill>
            <a:srgbClr val="FFFFFF"/>
          </a:solidFill>
        </p:spPr>
      </p:pic>
    </p:spTree>
    <p:extLst>
      <p:ext uri="{BB962C8B-B14F-4D97-AF65-F5344CB8AC3E}">
        <p14:creationId xmlns:p14="http://schemas.microsoft.com/office/powerpoint/2010/main" val="1841568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B9DB2A-E1C8-8C52-7D32-742CCA519FB8}"/>
              </a:ext>
            </a:extLst>
          </p:cNvPr>
          <p:cNvSpPr txBox="1"/>
          <p:nvPr/>
        </p:nvSpPr>
        <p:spPr>
          <a:xfrm>
            <a:off x="60385" y="72558"/>
            <a:ext cx="11438626" cy="2307619"/>
          </a:xfrm>
          <a:prstGeom prst="rect">
            <a:avLst/>
          </a:prstGeom>
          <a:noFill/>
        </p:spPr>
        <p:txBody>
          <a:bodyPr wrap="square">
            <a:spAutoFit/>
          </a:bodyPr>
          <a:lstStyle/>
          <a:p>
            <a:pPr>
              <a:lnSpc>
                <a:spcPct val="107000"/>
              </a:lnSpc>
              <a:spcBef>
                <a:spcPts val="800"/>
              </a:spcBef>
              <a:spcAft>
                <a:spcPts val="400"/>
              </a:spcAft>
            </a:pPr>
            <a:r>
              <a:rPr lang="en-IN" sz="2000" b="1"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Asreproasting</a:t>
            </a:r>
            <a:endParaRPr lang="en-IN" sz="20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600" kern="100" dirty="0" err="1">
                <a:effectLst/>
                <a:latin typeface="Calibri" panose="020F0502020204030204" pitchFamily="34" charset="0"/>
                <a:ea typeface="Aptos" panose="020B0004020202020204" pitchFamily="34" charset="0"/>
                <a:cs typeface="Times New Roman" panose="02020603050405020304" pitchFamily="18" charset="0"/>
              </a:rPr>
              <a:t>ASREPRoasting</a:t>
            </a:r>
            <a:r>
              <a:rPr lang="en-IN" sz="1600" kern="100" dirty="0">
                <a:effectLst/>
                <a:latin typeface="Calibri" panose="020F0502020204030204" pitchFamily="34" charset="0"/>
                <a:ea typeface="Aptos" panose="020B0004020202020204" pitchFamily="34" charset="0"/>
                <a:cs typeface="Times New Roman" panose="02020603050405020304" pitchFamily="18" charset="0"/>
              </a:rPr>
              <a:t> is a technique used in Active Directory environments to extract password hashes of user accounts that do not require pre-authentication. By sending a Kerberos AS-REQ request for authentication to the Key Distribution </a:t>
            </a:r>
            <a:r>
              <a:rPr lang="en-IN" sz="1600" kern="100" dirty="0" err="1">
                <a:effectLst/>
                <a:latin typeface="Calibri" panose="020F0502020204030204" pitchFamily="34" charset="0"/>
                <a:ea typeface="Aptos" panose="020B0004020202020204" pitchFamily="34" charset="0"/>
                <a:cs typeface="Times New Roman" panose="02020603050405020304" pitchFamily="18" charset="0"/>
              </a:rPr>
              <a:t>Center</a:t>
            </a:r>
            <a:r>
              <a:rPr lang="en-IN" sz="1600" kern="100" dirty="0">
                <a:effectLst/>
                <a:latin typeface="Calibri" panose="020F0502020204030204" pitchFamily="34" charset="0"/>
                <a:ea typeface="Aptos" panose="020B0004020202020204" pitchFamily="34" charset="0"/>
                <a:cs typeface="Times New Roman" panose="02020603050405020304" pitchFamily="18" charset="0"/>
              </a:rPr>
              <a:t> (KDC) without providing pre-authentication data, attackers can identify accounts vulnerable to </a:t>
            </a:r>
            <a:r>
              <a:rPr lang="en-IN" sz="1600" kern="100" dirty="0" err="1">
                <a:effectLst/>
                <a:latin typeface="Calibri" panose="020F0502020204030204" pitchFamily="34" charset="0"/>
                <a:ea typeface="Aptos" panose="020B0004020202020204" pitchFamily="34" charset="0"/>
                <a:cs typeface="Times New Roman" panose="02020603050405020304" pitchFamily="18" charset="0"/>
              </a:rPr>
              <a:t>ASREPRoasting</a:t>
            </a:r>
            <a:r>
              <a:rPr lang="en-IN" sz="1600" kern="100" dirty="0">
                <a:effectLst/>
                <a:latin typeface="Calibri" panose="020F0502020204030204" pitchFamily="34" charset="0"/>
                <a:ea typeface="Aptos" panose="020B0004020202020204" pitchFamily="34" charset="0"/>
                <a:cs typeface="Times New Roman" panose="02020603050405020304" pitchFamily="18" charset="0"/>
              </a:rPr>
              <a:t>. These accounts have their Kerberos pre-authentication disabled, allowing attackers to request their encrypted password hashes from the KDC. Attackers can then attempt to crack these hashes offline to retrieve plaintext passwords, potentially compromising the security of the network. </a:t>
            </a:r>
            <a:r>
              <a:rPr lang="en-IN" sz="1600" kern="100" dirty="0" err="1">
                <a:effectLst/>
                <a:latin typeface="Calibri" panose="020F0502020204030204" pitchFamily="34" charset="0"/>
                <a:ea typeface="Aptos" panose="020B0004020202020204" pitchFamily="34" charset="0"/>
                <a:cs typeface="Times New Roman" panose="02020603050405020304" pitchFamily="18" charset="0"/>
              </a:rPr>
              <a:t>ASREPRoasting</a:t>
            </a:r>
            <a:r>
              <a:rPr lang="en-IN" sz="1600" kern="100" dirty="0">
                <a:effectLst/>
                <a:latin typeface="Calibri" panose="020F0502020204030204" pitchFamily="34" charset="0"/>
                <a:ea typeface="Aptos" panose="020B0004020202020204" pitchFamily="34" charset="0"/>
                <a:cs typeface="Times New Roman" panose="02020603050405020304" pitchFamily="18" charset="0"/>
              </a:rPr>
              <a:t> highlights the importance of enforcing strong authentication policies and ensuring that all accounts require pre-authentication to mitigate this type of attack.</a:t>
            </a:r>
            <a:endParaRPr lang="en-IN"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F90FE2FE-4F0E-9E86-3013-3A8D597D8A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730" y="2318327"/>
            <a:ext cx="10411407" cy="2909455"/>
          </a:xfrm>
          <a:prstGeom prst="rect">
            <a:avLst/>
          </a:prstGeom>
          <a:noFill/>
          <a:ln>
            <a:solidFill>
              <a:srgbClr val="FF0000"/>
            </a:solidFill>
          </a:ln>
        </p:spPr>
      </p:pic>
      <p:pic>
        <p:nvPicPr>
          <p:cNvPr id="5" name="Picture 4">
            <a:extLst>
              <a:ext uri="{FF2B5EF4-FFF2-40B4-BE49-F238E27FC236}">
                <a16:creationId xmlns:a16="http://schemas.microsoft.com/office/drawing/2014/main" id="{D0FFC1B7-9C86-45B7-AA44-4C18444A5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273" y="5351492"/>
            <a:ext cx="10446327" cy="901526"/>
          </a:xfrm>
          <a:prstGeom prst="rect">
            <a:avLst/>
          </a:prstGeom>
          <a:noFill/>
          <a:ln>
            <a:solidFill>
              <a:srgbClr val="FF0000"/>
            </a:solid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273D1F1-47B2-7E3B-DC79-C3879FA91377}"/>
                  </a:ext>
                </a:extLst>
              </p14:cNvPr>
              <p14:cNvContentPartPr/>
              <p14:nvPr/>
            </p14:nvContentPartPr>
            <p14:xfrm>
              <a:off x="4350960" y="2597040"/>
              <a:ext cx="942480" cy="20160"/>
            </p14:xfrm>
          </p:contentPart>
        </mc:Choice>
        <mc:Fallback>
          <p:pic>
            <p:nvPicPr>
              <p:cNvPr id="2" name="Ink 1">
                <a:extLst>
                  <a:ext uri="{FF2B5EF4-FFF2-40B4-BE49-F238E27FC236}">
                    <a16:creationId xmlns:a16="http://schemas.microsoft.com/office/drawing/2014/main" id="{6273D1F1-47B2-7E3B-DC79-C3879FA91377}"/>
                  </a:ext>
                </a:extLst>
              </p:cNvPr>
              <p:cNvPicPr/>
              <p:nvPr/>
            </p:nvPicPr>
            <p:blipFill>
              <a:blip r:embed="rId5"/>
              <a:stretch>
                <a:fillRect/>
              </a:stretch>
            </p:blipFill>
            <p:spPr>
              <a:xfrm>
                <a:off x="4314960" y="2561040"/>
                <a:ext cx="1014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FC3ED2CF-20E7-9E5F-9B8E-4F3B74F08063}"/>
                  </a:ext>
                </a:extLst>
              </p14:cNvPr>
              <p14:cNvContentPartPr/>
              <p14:nvPr/>
            </p14:nvContentPartPr>
            <p14:xfrm>
              <a:off x="2028555" y="4228530"/>
              <a:ext cx="953280" cy="19800"/>
            </p14:xfrm>
          </p:contentPart>
        </mc:Choice>
        <mc:Fallback>
          <p:pic>
            <p:nvPicPr>
              <p:cNvPr id="6" name="Ink 5">
                <a:extLst>
                  <a:ext uri="{FF2B5EF4-FFF2-40B4-BE49-F238E27FC236}">
                    <a16:creationId xmlns:a16="http://schemas.microsoft.com/office/drawing/2014/main" id="{FC3ED2CF-20E7-9E5F-9B8E-4F3B74F08063}"/>
                  </a:ext>
                </a:extLst>
              </p:cNvPr>
              <p:cNvPicPr/>
              <p:nvPr/>
            </p:nvPicPr>
            <p:blipFill>
              <a:blip r:embed="rId7"/>
              <a:stretch>
                <a:fillRect/>
              </a:stretch>
            </p:blipFill>
            <p:spPr>
              <a:xfrm>
                <a:off x="1992915" y="4192530"/>
                <a:ext cx="1024920" cy="91440"/>
              </a:xfrm>
              <a:prstGeom prst="rect">
                <a:avLst/>
              </a:prstGeom>
            </p:spPr>
          </p:pic>
        </mc:Fallback>
      </mc:AlternateContent>
      <p:grpSp>
        <p:nvGrpSpPr>
          <p:cNvPr id="10" name="Group 9">
            <a:extLst>
              <a:ext uri="{FF2B5EF4-FFF2-40B4-BE49-F238E27FC236}">
                <a16:creationId xmlns:a16="http://schemas.microsoft.com/office/drawing/2014/main" id="{5B1BFA9E-3B57-CBBA-4D3C-8EFCABACAAEE}"/>
              </a:ext>
            </a:extLst>
          </p:cNvPr>
          <p:cNvGrpSpPr/>
          <p:nvPr/>
        </p:nvGrpSpPr>
        <p:grpSpPr>
          <a:xfrm>
            <a:off x="2257155" y="4570890"/>
            <a:ext cx="1438920" cy="20520"/>
            <a:chOff x="2257155" y="4570890"/>
            <a:chExt cx="1438920" cy="205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A32637B-170C-1A82-7F89-52F400C82D79}"/>
                    </a:ext>
                  </a:extLst>
                </p14:cNvPr>
                <p14:cNvContentPartPr/>
                <p14:nvPr/>
              </p14:nvContentPartPr>
              <p14:xfrm>
                <a:off x="2257155" y="4591050"/>
                <a:ext cx="56880" cy="360"/>
              </p14:xfrm>
            </p:contentPart>
          </mc:Choice>
          <mc:Fallback>
            <p:pic>
              <p:nvPicPr>
                <p:cNvPr id="7" name="Ink 6">
                  <a:extLst>
                    <a:ext uri="{FF2B5EF4-FFF2-40B4-BE49-F238E27FC236}">
                      <a16:creationId xmlns:a16="http://schemas.microsoft.com/office/drawing/2014/main" id="{EA32637B-170C-1A82-7F89-52F400C82D79}"/>
                    </a:ext>
                  </a:extLst>
                </p:cNvPr>
                <p:cNvPicPr/>
                <p:nvPr/>
              </p:nvPicPr>
              <p:blipFill>
                <a:blip r:embed="rId9"/>
                <a:stretch>
                  <a:fillRect/>
                </a:stretch>
              </p:blipFill>
              <p:spPr>
                <a:xfrm>
                  <a:off x="2221515" y="4555050"/>
                  <a:ext cx="128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AF5E9873-E4AB-C80C-87F5-0EDF57FDB31C}"/>
                    </a:ext>
                  </a:extLst>
                </p14:cNvPr>
                <p14:cNvContentPartPr/>
                <p14:nvPr/>
              </p14:nvContentPartPr>
              <p14:xfrm>
                <a:off x="2333475" y="4591050"/>
                <a:ext cx="360" cy="360"/>
              </p14:xfrm>
            </p:contentPart>
          </mc:Choice>
          <mc:Fallback>
            <p:pic>
              <p:nvPicPr>
                <p:cNvPr id="8" name="Ink 7">
                  <a:extLst>
                    <a:ext uri="{FF2B5EF4-FFF2-40B4-BE49-F238E27FC236}">
                      <a16:creationId xmlns:a16="http://schemas.microsoft.com/office/drawing/2014/main" id="{AF5E9873-E4AB-C80C-87F5-0EDF57FDB31C}"/>
                    </a:ext>
                  </a:extLst>
                </p:cNvPr>
                <p:cNvPicPr/>
                <p:nvPr/>
              </p:nvPicPr>
              <p:blipFill>
                <a:blip r:embed="rId11"/>
                <a:stretch>
                  <a:fillRect/>
                </a:stretch>
              </p:blipFill>
              <p:spPr>
                <a:xfrm>
                  <a:off x="2297835" y="455505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0047CFE-B6A6-B385-5A77-00B9BF015D84}"/>
                    </a:ext>
                  </a:extLst>
                </p14:cNvPr>
                <p14:cNvContentPartPr/>
                <p14:nvPr/>
              </p14:nvContentPartPr>
              <p14:xfrm>
                <a:off x="2333475" y="4570890"/>
                <a:ext cx="1362600" cy="20520"/>
              </p14:xfrm>
            </p:contentPart>
          </mc:Choice>
          <mc:Fallback>
            <p:pic>
              <p:nvPicPr>
                <p:cNvPr id="9" name="Ink 8">
                  <a:extLst>
                    <a:ext uri="{FF2B5EF4-FFF2-40B4-BE49-F238E27FC236}">
                      <a16:creationId xmlns:a16="http://schemas.microsoft.com/office/drawing/2014/main" id="{D0047CFE-B6A6-B385-5A77-00B9BF015D84}"/>
                    </a:ext>
                  </a:extLst>
                </p:cNvPr>
                <p:cNvPicPr/>
                <p:nvPr/>
              </p:nvPicPr>
              <p:blipFill>
                <a:blip r:embed="rId13"/>
                <a:stretch>
                  <a:fillRect/>
                </a:stretch>
              </p:blipFill>
              <p:spPr>
                <a:xfrm>
                  <a:off x="2297835" y="4535250"/>
                  <a:ext cx="143424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43FE675-BF24-C3E6-1BE1-8152E9CCB1F1}"/>
                  </a:ext>
                </a:extLst>
              </p14:cNvPr>
              <p14:cNvContentPartPr/>
              <p14:nvPr/>
            </p14:nvContentPartPr>
            <p14:xfrm>
              <a:off x="8115075" y="2609250"/>
              <a:ext cx="305280" cy="10440"/>
            </p14:xfrm>
          </p:contentPart>
        </mc:Choice>
        <mc:Fallback>
          <p:pic>
            <p:nvPicPr>
              <p:cNvPr id="11" name="Ink 10">
                <a:extLst>
                  <a:ext uri="{FF2B5EF4-FFF2-40B4-BE49-F238E27FC236}">
                    <a16:creationId xmlns:a16="http://schemas.microsoft.com/office/drawing/2014/main" id="{843FE675-BF24-C3E6-1BE1-8152E9CCB1F1}"/>
                  </a:ext>
                </a:extLst>
              </p:cNvPr>
              <p:cNvPicPr/>
              <p:nvPr/>
            </p:nvPicPr>
            <p:blipFill>
              <a:blip r:embed="rId15"/>
              <a:stretch>
                <a:fillRect/>
              </a:stretch>
            </p:blipFill>
            <p:spPr>
              <a:xfrm>
                <a:off x="8079435" y="2573250"/>
                <a:ext cx="376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A9CE273-9452-E47E-2B03-824FE17FAC01}"/>
                  </a:ext>
                </a:extLst>
              </p14:cNvPr>
              <p14:cNvContentPartPr/>
              <p14:nvPr/>
            </p14:nvContentPartPr>
            <p14:xfrm>
              <a:off x="2019195" y="5638290"/>
              <a:ext cx="914760" cy="10080"/>
            </p14:xfrm>
          </p:contentPart>
        </mc:Choice>
        <mc:Fallback>
          <p:pic>
            <p:nvPicPr>
              <p:cNvPr id="12" name="Ink 11">
                <a:extLst>
                  <a:ext uri="{FF2B5EF4-FFF2-40B4-BE49-F238E27FC236}">
                    <a16:creationId xmlns:a16="http://schemas.microsoft.com/office/drawing/2014/main" id="{3A9CE273-9452-E47E-2B03-824FE17FAC01}"/>
                  </a:ext>
                </a:extLst>
              </p:cNvPr>
              <p:cNvPicPr/>
              <p:nvPr/>
            </p:nvPicPr>
            <p:blipFill>
              <a:blip r:embed="rId17"/>
              <a:stretch>
                <a:fillRect/>
              </a:stretch>
            </p:blipFill>
            <p:spPr>
              <a:xfrm>
                <a:off x="1983555" y="5602290"/>
                <a:ext cx="986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54C2E05-5F6B-9EBF-5DE5-345CBB572540}"/>
                  </a:ext>
                </a:extLst>
              </p14:cNvPr>
              <p14:cNvContentPartPr/>
              <p14:nvPr/>
            </p14:nvContentPartPr>
            <p14:xfrm>
              <a:off x="3657195" y="5638650"/>
              <a:ext cx="464040" cy="20160"/>
            </p14:xfrm>
          </p:contentPart>
        </mc:Choice>
        <mc:Fallback>
          <p:pic>
            <p:nvPicPr>
              <p:cNvPr id="13" name="Ink 12">
                <a:extLst>
                  <a:ext uri="{FF2B5EF4-FFF2-40B4-BE49-F238E27FC236}">
                    <a16:creationId xmlns:a16="http://schemas.microsoft.com/office/drawing/2014/main" id="{A54C2E05-5F6B-9EBF-5DE5-345CBB572540}"/>
                  </a:ext>
                </a:extLst>
              </p:cNvPr>
              <p:cNvPicPr/>
              <p:nvPr/>
            </p:nvPicPr>
            <p:blipFill>
              <a:blip r:embed="rId19"/>
              <a:stretch>
                <a:fillRect/>
              </a:stretch>
            </p:blipFill>
            <p:spPr>
              <a:xfrm>
                <a:off x="3621555" y="5602650"/>
                <a:ext cx="535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1EB4E1C-B745-4A86-2595-A6141CF6233F}"/>
                  </a:ext>
                </a:extLst>
              </p14:cNvPr>
              <p14:cNvContentPartPr/>
              <p14:nvPr/>
            </p14:nvContentPartPr>
            <p14:xfrm>
              <a:off x="4387870" y="2608930"/>
              <a:ext cx="438480" cy="8280"/>
            </p14:xfrm>
          </p:contentPart>
        </mc:Choice>
        <mc:Fallback>
          <p:pic>
            <p:nvPicPr>
              <p:cNvPr id="15" name="Ink 14">
                <a:extLst>
                  <a:ext uri="{FF2B5EF4-FFF2-40B4-BE49-F238E27FC236}">
                    <a16:creationId xmlns:a16="http://schemas.microsoft.com/office/drawing/2014/main" id="{51EB4E1C-B745-4A86-2595-A6141CF6233F}"/>
                  </a:ext>
                </a:extLst>
              </p:cNvPr>
              <p:cNvPicPr/>
              <p:nvPr/>
            </p:nvPicPr>
            <p:blipFill>
              <a:blip r:embed="rId21"/>
              <a:stretch>
                <a:fillRect/>
              </a:stretch>
            </p:blipFill>
            <p:spPr>
              <a:xfrm>
                <a:off x="4351870" y="2573290"/>
                <a:ext cx="510120" cy="79920"/>
              </a:xfrm>
              <a:prstGeom prst="rect">
                <a:avLst/>
              </a:prstGeom>
            </p:spPr>
          </p:pic>
        </mc:Fallback>
      </mc:AlternateContent>
    </p:spTree>
    <p:extLst>
      <p:ext uri="{BB962C8B-B14F-4D97-AF65-F5344CB8AC3E}">
        <p14:creationId xmlns:p14="http://schemas.microsoft.com/office/powerpoint/2010/main" val="23997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FBBC-19E1-A000-6708-AE32F1725E58}"/>
              </a:ext>
            </a:extLst>
          </p:cNvPr>
          <p:cNvSpPr>
            <a:spLocks noGrp="1"/>
          </p:cNvSpPr>
          <p:nvPr>
            <p:ph type="title" idx="4294967295"/>
          </p:nvPr>
        </p:nvSpPr>
        <p:spPr>
          <a:xfrm>
            <a:off x="1216152" y="494284"/>
            <a:ext cx="10058400" cy="666750"/>
          </a:xfrm>
        </p:spPr>
        <p:txBody>
          <a:bodyPr>
            <a:normAutofit/>
          </a:bodyPr>
          <a:lstStyle/>
          <a:p>
            <a:r>
              <a:rPr lang="en-US" sz="4000"/>
              <a:t>Useful Tools for Red Team Assessment</a:t>
            </a:r>
            <a:endParaRPr lang="en-IN" sz="4000"/>
          </a:p>
        </p:txBody>
      </p:sp>
      <p:sp>
        <p:nvSpPr>
          <p:cNvPr id="3" name="Content Placeholder 2">
            <a:extLst>
              <a:ext uri="{FF2B5EF4-FFF2-40B4-BE49-F238E27FC236}">
                <a16:creationId xmlns:a16="http://schemas.microsoft.com/office/drawing/2014/main" id="{9109B2CA-2F6C-B903-E37B-86A0F184B6D8}"/>
              </a:ext>
            </a:extLst>
          </p:cNvPr>
          <p:cNvSpPr>
            <a:spLocks noGrp="1"/>
          </p:cNvSpPr>
          <p:nvPr>
            <p:ph idx="4294967295"/>
          </p:nvPr>
        </p:nvSpPr>
        <p:spPr>
          <a:xfrm>
            <a:off x="1216152" y="1444753"/>
            <a:ext cx="10058400" cy="3985768"/>
          </a:xfrm>
        </p:spPr>
        <p:txBody>
          <a:bodyPr>
            <a:normAutofit fontScale="92500" lnSpcReduction="20000"/>
          </a:bodyPr>
          <a:lstStyle/>
          <a:p>
            <a:r>
              <a:rPr lang="en-US" b="1" dirty="0"/>
              <a:t>OSINT And </a:t>
            </a:r>
            <a:r>
              <a:rPr lang="en-US" b="1" dirty="0" err="1"/>
              <a:t>Darkweb</a:t>
            </a:r>
            <a:r>
              <a:rPr lang="en-US" b="1" dirty="0"/>
              <a:t> Analysis :</a:t>
            </a:r>
          </a:p>
          <a:p>
            <a:pPr>
              <a:buFont typeface="Wingdings" panose="05000000000000000000" pitchFamily="2" charset="2"/>
              <a:buChar char="Ø"/>
            </a:pPr>
            <a:r>
              <a:rPr lang="en-US" sz="1600" dirty="0" err="1">
                <a:latin typeface="Calibri" panose="020F0502020204030204" pitchFamily="34" charset="0"/>
                <a:ea typeface="Calibri" panose="020F0502020204030204" pitchFamily="34" charset="0"/>
                <a:cs typeface="Calibri" panose="020F0502020204030204" pitchFamily="34" charset="0"/>
              </a:rPr>
              <a:t>Spiderfoot</a:t>
            </a:r>
            <a:endParaRPr lang="en-US"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1600" dirty="0" err="1">
                <a:latin typeface="Calibri" panose="020F0502020204030204" pitchFamily="34" charset="0"/>
                <a:ea typeface="Calibri" panose="020F0502020204030204" pitchFamily="34" charset="0"/>
                <a:cs typeface="Calibri" panose="020F0502020204030204" pitchFamily="34" charset="0"/>
              </a:rPr>
              <a:t>Intelligenx</a:t>
            </a:r>
            <a:endParaRPr lang="en-US"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Shodan</a:t>
            </a:r>
          </a:p>
          <a:p>
            <a:pPr>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Hunter.io</a:t>
            </a:r>
          </a:p>
          <a:p>
            <a:pPr>
              <a:buFont typeface="Wingdings" panose="05000000000000000000" pitchFamily="2" charset="2"/>
              <a:buChar char="Ø"/>
            </a:pPr>
            <a:r>
              <a:rPr lang="en-US" sz="1600" dirty="0" err="1">
                <a:latin typeface="Calibri" panose="020F0502020204030204" pitchFamily="34" charset="0"/>
                <a:ea typeface="Calibri" panose="020F0502020204030204" pitchFamily="34" charset="0"/>
                <a:cs typeface="Calibri" panose="020F0502020204030204" pitchFamily="34" charset="0"/>
              </a:rPr>
              <a:t>DNSDumpster</a:t>
            </a:r>
            <a:endParaRPr lang="en-US"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1600" dirty="0" err="1">
                <a:latin typeface="Calibri" panose="020F0502020204030204" pitchFamily="34" charset="0"/>
                <a:ea typeface="Calibri" panose="020F0502020204030204" pitchFamily="34" charset="0"/>
                <a:cs typeface="Calibri" panose="020F0502020204030204" pitchFamily="34" charset="0"/>
              </a:rPr>
              <a:t>DorkGPT</a:t>
            </a:r>
            <a:endParaRPr lang="en-US"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Subdomain Finder</a:t>
            </a:r>
          </a:p>
          <a:p>
            <a:pPr>
              <a:buFont typeface="Wingdings" panose="05000000000000000000" pitchFamily="2" charset="2"/>
              <a:buChar char="Ø"/>
            </a:pPr>
            <a:r>
              <a:rPr lang="en-US" sz="1600" dirty="0" err="1">
                <a:latin typeface="Calibri" panose="020F0502020204030204" pitchFamily="34" charset="0"/>
                <a:ea typeface="Calibri" panose="020F0502020204030204" pitchFamily="34" charset="0"/>
                <a:cs typeface="Calibri" panose="020F0502020204030204" pitchFamily="34" charset="0"/>
              </a:rPr>
              <a:t>Darkweb</a:t>
            </a:r>
            <a:r>
              <a:rPr lang="en-US" sz="1600" dirty="0">
                <a:latin typeface="Calibri" panose="020F0502020204030204" pitchFamily="34" charset="0"/>
                <a:ea typeface="Calibri" panose="020F0502020204030204" pitchFamily="34" charset="0"/>
                <a:cs typeface="Calibri" panose="020F0502020204030204" pitchFamily="34" charset="0"/>
              </a:rPr>
              <a:t> forums</a:t>
            </a:r>
          </a:p>
          <a:p>
            <a:pPr>
              <a:buFont typeface="Wingdings" panose="05000000000000000000" pitchFamily="2" charset="2"/>
              <a:buChar char="Ø"/>
            </a:pPr>
            <a:r>
              <a:rPr lang="en-US" sz="1600" dirty="0" err="1">
                <a:latin typeface="Calibri" panose="020F0502020204030204" pitchFamily="34" charset="0"/>
                <a:ea typeface="Calibri" panose="020F0502020204030204" pitchFamily="34" charset="0"/>
                <a:cs typeface="Calibri" panose="020F0502020204030204" pitchFamily="34" charset="0"/>
              </a:rPr>
              <a:t>Darkweb</a:t>
            </a:r>
            <a:r>
              <a:rPr lang="en-US" sz="1600" dirty="0">
                <a:latin typeface="Calibri" panose="020F0502020204030204" pitchFamily="34" charset="0"/>
                <a:ea typeface="Calibri" panose="020F0502020204030204" pitchFamily="34" charset="0"/>
                <a:cs typeface="Calibri" panose="020F0502020204030204" pitchFamily="34" charset="0"/>
              </a:rPr>
              <a:t> monitoring service</a:t>
            </a:r>
          </a:p>
          <a:p>
            <a:pPr>
              <a:buFont typeface="Wingdings" panose="05000000000000000000" pitchFamily="2" charset="2"/>
              <a:buChar char="Ø"/>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11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FBBC-19E1-A000-6708-AE32F1725E58}"/>
              </a:ext>
            </a:extLst>
          </p:cNvPr>
          <p:cNvSpPr>
            <a:spLocks noGrp="1"/>
          </p:cNvSpPr>
          <p:nvPr>
            <p:ph type="title" idx="4294967295"/>
          </p:nvPr>
        </p:nvSpPr>
        <p:spPr>
          <a:xfrm>
            <a:off x="1216152" y="494284"/>
            <a:ext cx="10058400" cy="666750"/>
          </a:xfrm>
        </p:spPr>
        <p:txBody>
          <a:bodyPr>
            <a:normAutofit/>
          </a:bodyPr>
          <a:lstStyle/>
          <a:p>
            <a:r>
              <a:rPr lang="en-US" sz="4000"/>
              <a:t>Useful Tools for Red Team Assessment</a:t>
            </a:r>
            <a:endParaRPr lang="en-IN" sz="4000"/>
          </a:p>
        </p:txBody>
      </p:sp>
      <p:sp>
        <p:nvSpPr>
          <p:cNvPr id="3" name="Content Placeholder 2">
            <a:extLst>
              <a:ext uri="{FF2B5EF4-FFF2-40B4-BE49-F238E27FC236}">
                <a16:creationId xmlns:a16="http://schemas.microsoft.com/office/drawing/2014/main" id="{9109B2CA-2F6C-B903-E37B-86A0F184B6D8}"/>
              </a:ext>
            </a:extLst>
          </p:cNvPr>
          <p:cNvSpPr>
            <a:spLocks noGrp="1"/>
          </p:cNvSpPr>
          <p:nvPr>
            <p:ph idx="4294967295"/>
          </p:nvPr>
        </p:nvSpPr>
        <p:spPr>
          <a:xfrm>
            <a:off x="1216152" y="1444753"/>
            <a:ext cx="10058400" cy="3985768"/>
          </a:xfrm>
        </p:spPr>
        <p:txBody>
          <a:bodyPr>
            <a:normAutofit/>
          </a:bodyPr>
          <a:lstStyle/>
          <a:p>
            <a:r>
              <a:rPr lang="en-US" b="1"/>
              <a:t>Social Engineering - Phishing :</a:t>
            </a:r>
          </a:p>
          <a:p>
            <a:pPr>
              <a:buFont typeface="Wingdings" panose="05000000000000000000" pitchFamily="2" charset="2"/>
              <a:buChar char="Ø"/>
            </a:pPr>
            <a:r>
              <a:rPr lang="en-US" sz="1600" err="1">
                <a:latin typeface="Calibri" panose="020F0502020204030204" pitchFamily="34" charset="0"/>
                <a:ea typeface="Calibri" panose="020F0502020204030204" pitchFamily="34" charset="0"/>
                <a:cs typeface="Calibri" panose="020F0502020204030204" pitchFamily="34" charset="0"/>
              </a:rPr>
              <a:t>Godaddy</a:t>
            </a:r>
            <a:r>
              <a:rPr lang="en-US" sz="1600">
                <a:latin typeface="Calibri" panose="020F0502020204030204" pitchFamily="34" charset="0"/>
                <a:ea typeface="Calibri" panose="020F0502020204030204" pitchFamily="34" charset="0"/>
                <a:cs typeface="Calibri" panose="020F0502020204030204" pitchFamily="34" charset="0"/>
              </a:rPr>
              <a:t> or any domain register service</a:t>
            </a:r>
          </a:p>
          <a:p>
            <a:pPr>
              <a:buFont typeface="Wingdings" panose="05000000000000000000" pitchFamily="2" charset="2"/>
              <a:buChar char="Ø"/>
            </a:pPr>
            <a:r>
              <a:rPr lang="en-US" sz="1600">
                <a:latin typeface="Calibri" panose="020F0502020204030204" pitchFamily="34" charset="0"/>
                <a:ea typeface="Calibri" panose="020F0502020204030204" pitchFamily="34" charset="0"/>
                <a:cs typeface="Calibri" panose="020F0502020204030204" pitchFamily="34" charset="0"/>
              </a:rPr>
              <a:t>Cloud Service like </a:t>
            </a:r>
            <a:r>
              <a:rPr lang="en-US" sz="1600" err="1">
                <a:latin typeface="Calibri" panose="020F0502020204030204" pitchFamily="34" charset="0"/>
                <a:ea typeface="Calibri" panose="020F0502020204030204" pitchFamily="34" charset="0"/>
                <a:cs typeface="Calibri" panose="020F0502020204030204" pitchFamily="34" charset="0"/>
              </a:rPr>
              <a:t>aws</a:t>
            </a:r>
            <a:endParaRPr lang="en-US" sz="160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1600">
                <a:latin typeface="Calibri" panose="020F0502020204030204" pitchFamily="34" charset="0"/>
                <a:ea typeface="Calibri" panose="020F0502020204030204" pitchFamily="34" charset="0"/>
                <a:cs typeface="Calibri" panose="020F0502020204030204" pitchFamily="34" charset="0"/>
              </a:rPr>
              <a:t>Mail server</a:t>
            </a:r>
          </a:p>
          <a:p>
            <a:pPr>
              <a:buFont typeface="Wingdings" panose="05000000000000000000" pitchFamily="2" charset="2"/>
              <a:buChar char="Ø"/>
            </a:pPr>
            <a:r>
              <a:rPr lang="en-US" sz="1600">
                <a:latin typeface="Calibri" panose="020F0502020204030204" pitchFamily="34" charset="0"/>
                <a:ea typeface="Calibri" panose="020F0502020204030204" pitchFamily="34" charset="0"/>
                <a:cs typeface="Calibri" panose="020F0502020204030204" pitchFamily="34" charset="0"/>
              </a:rPr>
              <a:t>C2 server like </a:t>
            </a:r>
            <a:r>
              <a:rPr lang="en-US" sz="1600" err="1">
                <a:latin typeface="Calibri" panose="020F0502020204030204" pitchFamily="34" charset="0"/>
                <a:ea typeface="Calibri" panose="020F0502020204030204" pitchFamily="34" charset="0"/>
                <a:cs typeface="Calibri" panose="020F0502020204030204" pitchFamily="34" charset="0"/>
              </a:rPr>
              <a:t>gophish</a:t>
            </a:r>
            <a:endParaRPr lang="en-US" sz="160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sz="1600">
                <a:latin typeface="Calibri" panose="020F0502020204030204" pitchFamily="34" charset="0"/>
                <a:ea typeface="Calibri" panose="020F0502020204030204" pitchFamily="34" charset="0"/>
                <a:cs typeface="Calibri" panose="020F0502020204030204" pitchFamily="34" charset="0"/>
              </a:rPr>
              <a:t>Mail content</a:t>
            </a:r>
          </a:p>
          <a:p>
            <a:pPr>
              <a:buFont typeface="Wingdings" panose="05000000000000000000" pitchFamily="2" charset="2"/>
              <a:buChar char="Ø"/>
            </a:pPr>
            <a:r>
              <a:rPr lang="en-US" sz="1600">
                <a:latin typeface="Calibri" panose="020F0502020204030204" pitchFamily="34" charset="0"/>
                <a:ea typeface="Calibri" panose="020F0502020204030204" pitchFamily="34" charset="0"/>
                <a:cs typeface="Calibri" panose="020F0502020204030204" pitchFamily="34" charset="0"/>
              </a:rPr>
              <a:t>Phishing page</a:t>
            </a:r>
          </a:p>
          <a:p>
            <a:pPr>
              <a:buFont typeface="Wingdings" panose="05000000000000000000" pitchFamily="2" charset="2"/>
              <a:buChar char="Ø"/>
            </a:pPr>
            <a:endParaRPr lang="en-US" sz="1600" b="1">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sz="1600"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989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FBBC-19E1-A000-6708-AE32F1725E58}"/>
              </a:ext>
            </a:extLst>
          </p:cNvPr>
          <p:cNvSpPr>
            <a:spLocks noGrp="1"/>
          </p:cNvSpPr>
          <p:nvPr>
            <p:ph type="title" idx="4294967295"/>
          </p:nvPr>
        </p:nvSpPr>
        <p:spPr>
          <a:xfrm>
            <a:off x="1216152" y="494284"/>
            <a:ext cx="10058400" cy="666750"/>
          </a:xfrm>
        </p:spPr>
        <p:txBody>
          <a:bodyPr>
            <a:normAutofit/>
          </a:bodyPr>
          <a:lstStyle/>
          <a:p>
            <a:r>
              <a:rPr lang="en-US" sz="4000" dirty="0"/>
              <a:t>Useful Tools for Red Team Assessment</a:t>
            </a:r>
            <a:endParaRPr lang="en-IN" sz="4000" dirty="0"/>
          </a:p>
        </p:txBody>
      </p:sp>
      <p:sp>
        <p:nvSpPr>
          <p:cNvPr id="3" name="Content Placeholder 2">
            <a:extLst>
              <a:ext uri="{FF2B5EF4-FFF2-40B4-BE49-F238E27FC236}">
                <a16:creationId xmlns:a16="http://schemas.microsoft.com/office/drawing/2014/main" id="{9109B2CA-2F6C-B903-E37B-86A0F184B6D8}"/>
              </a:ext>
            </a:extLst>
          </p:cNvPr>
          <p:cNvSpPr>
            <a:spLocks noGrp="1"/>
          </p:cNvSpPr>
          <p:nvPr>
            <p:ph idx="4294967295"/>
          </p:nvPr>
        </p:nvSpPr>
        <p:spPr>
          <a:xfrm>
            <a:off x="1216152" y="1444753"/>
            <a:ext cx="10058400" cy="3985768"/>
          </a:xfrm>
        </p:spPr>
        <p:txBody>
          <a:bodyPr>
            <a:normAutofit/>
          </a:bodyPr>
          <a:lstStyle/>
          <a:p>
            <a:r>
              <a:rPr lang="en-US" b="1" dirty="0"/>
              <a:t>Physical Breach :</a:t>
            </a:r>
          </a:p>
          <a:p>
            <a:pPr>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Dress Code</a:t>
            </a:r>
          </a:p>
          <a:p>
            <a:pPr>
              <a:buFont typeface="Wingdings" panose="05000000000000000000" pitchFamily="2" charset="2"/>
              <a:buChar char="Ø"/>
            </a:pPr>
            <a:r>
              <a:rPr lang="en-US" sz="1600" dirty="0" err="1">
                <a:latin typeface="Calibri" panose="020F0502020204030204" pitchFamily="34" charset="0"/>
                <a:ea typeface="Calibri" panose="020F0502020204030204" pitchFamily="34" charset="0"/>
                <a:cs typeface="Calibri" panose="020F0502020204030204" pitchFamily="34" charset="0"/>
              </a:rPr>
              <a:t>Wifi</a:t>
            </a:r>
            <a:r>
              <a:rPr lang="en-US" sz="1600" dirty="0">
                <a:latin typeface="Calibri" panose="020F0502020204030204" pitchFamily="34" charset="0"/>
                <a:ea typeface="Calibri" panose="020F0502020204030204" pitchFamily="34" charset="0"/>
                <a:cs typeface="Calibri" panose="020F0502020204030204" pitchFamily="34" charset="0"/>
              </a:rPr>
              <a:t> pineapple</a:t>
            </a:r>
          </a:p>
          <a:p>
            <a:pPr>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Bad USB</a:t>
            </a:r>
          </a:p>
          <a:p>
            <a:pPr>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Flipper Zero</a:t>
            </a:r>
          </a:p>
          <a:p>
            <a:pPr>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Road map</a:t>
            </a:r>
          </a:p>
          <a:p>
            <a:pPr marL="0" indent="0">
              <a:buNone/>
            </a:pPr>
            <a:endParaRPr lang="en-IN"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9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FBBC-19E1-A000-6708-AE32F1725E58}"/>
              </a:ext>
            </a:extLst>
          </p:cNvPr>
          <p:cNvSpPr>
            <a:spLocks noGrp="1"/>
          </p:cNvSpPr>
          <p:nvPr>
            <p:ph type="title" idx="4294967295"/>
          </p:nvPr>
        </p:nvSpPr>
        <p:spPr>
          <a:xfrm>
            <a:off x="1216152" y="494284"/>
            <a:ext cx="10058400" cy="666750"/>
          </a:xfrm>
        </p:spPr>
        <p:txBody>
          <a:bodyPr>
            <a:normAutofit/>
          </a:bodyPr>
          <a:lstStyle/>
          <a:p>
            <a:r>
              <a:rPr lang="en-US" sz="4000" dirty="0"/>
              <a:t>Useful Tools for Red Team Assessment</a:t>
            </a:r>
            <a:endParaRPr lang="en-IN" sz="4000" dirty="0"/>
          </a:p>
        </p:txBody>
      </p:sp>
      <p:sp>
        <p:nvSpPr>
          <p:cNvPr id="3" name="Content Placeholder 2">
            <a:extLst>
              <a:ext uri="{FF2B5EF4-FFF2-40B4-BE49-F238E27FC236}">
                <a16:creationId xmlns:a16="http://schemas.microsoft.com/office/drawing/2014/main" id="{9109B2CA-2F6C-B903-E37B-86A0F184B6D8}"/>
              </a:ext>
            </a:extLst>
          </p:cNvPr>
          <p:cNvSpPr>
            <a:spLocks noGrp="1"/>
          </p:cNvSpPr>
          <p:nvPr>
            <p:ph idx="4294967295"/>
          </p:nvPr>
        </p:nvSpPr>
        <p:spPr>
          <a:xfrm>
            <a:off x="1216152" y="1444753"/>
            <a:ext cx="10058400" cy="3985768"/>
          </a:xfrm>
        </p:spPr>
        <p:txBody>
          <a:bodyPr>
            <a:normAutofit/>
          </a:bodyPr>
          <a:lstStyle/>
          <a:p>
            <a:r>
              <a:rPr lang="en-US" b="1" dirty="0"/>
              <a:t>Internal Network :</a:t>
            </a:r>
          </a:p>
          <a:p>
            <a:pPr>
              <a:buFont typeface="Wingdings" panose="05000000000000000000" pitchFamily="2" charset="2"/>
              <a:buChar char="Ø"/>
            </a:pPr>
            <a:r>
              <a:rPr lang="en-IN" sz="1600" dirty="0">
                <a:latin typeface="Calibri" panose="020F0502020204030204" pitchFamily="34" charset="0"/>
                <a:ea typeface="Calibri" panose="020F0502020204030204" pitchFamily="34" charset="0"/>
                <a:cs typeface="Calibri" panose="020F0502020204030204" pitchFamily="34" charset="0"/>
              </a:rPr>
              <a:t>Advanced IP Scanner</a:t>
            </a:r>
          </a:p>
          <a:p>
            <a:pPr>
              <a:buFont typeface="Wingdings" panose="05000000000000000000" pitchFamily="2" charset="2"/>
              <a:buChar char="Ø"/>
            </a:pPr>
            <a:r>
              <a:rPr lang="en-IN" sz="1600" dirty="0">
                <a:latin typeface="Calibri" panose="020F0502020204030204" pitchFamily="34" charset="0"/>
                <a:ea typeface="Calibri" panose="020F0502020204030204" pitchFamily="34" charset="0"/>
                <a:cs typeface="Calibri" panose="020F0502020204030204" pitchFamily="34" charset="0"/>
              </a:rPr>
              <a:t>Nmap</a:t>
            </a:r>
          </a:p>
          <a:p>
            <a:pPr>
              <a:buFont typeface="Wingdings" panose="05000000000000000000" pitchFamily="2" charset="2"/>
              <a:buChar char="Ø"/>
            </a:pPr>
            <a:r>
              <a:rPr lang="en-IN" sz="1600" dirty="0">
                <a:latin typeface="Calibri" panose="020F0502020204030204" pitchFamily="34" charset="0"/>
                <a:ea typeface="Calibri" panose="020F0502020204030204" pitchFamily="34" charset="0"/>
                <a:cs typeface="Calibri" panose="020F0502020204030204" pitchFamily="34" charset="0"/>
              </a:rPr>
              <a:t>Bloodhound</a:t>
            </a:r>
          </a:p>
          <a:p>
            <a:pPr>
              <a:buFont typeface="Wingdings" panose="05000000000000000000" pitchFamily="2" charset="2"/>
              <a:buChar char="Ø"/>
            </a:pPr>
            <a:r>
              <a:rPr lang="en-IN" sz="1600" dirty="0" err="1">
                <a:latin typeface="Calibri" panose="020F0502020204030204" pitchFamily="34" charset="0"/>
                <a:ea typeface="Calibri" panose="020F0502020204030204" pitchFamily="34" charset="0"/>
                <a:cs typeface="Calibri" panose="020F0502020204030204" pitchFamily="34" charset="0"/>
              </a:rPr>
              <a:t>Sharphound</a:t>
            </a:r>
            <a:endParaRPr lang="en-IN"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IN" sz="1600" dirty="0" err="1">
                <a:latin typeface="Calibri" panose="020F0502020204030204" pitchFamily="34" charset="0"/>
                <a:ea typeface="Calibri" panose="020F0502020204030204" pitchFamily="34" charset="0"/>
                <a:cs typeface="Calibri" panose="020F0502020204030204" pitchFamily="34" charset="0"/>
              </a:rPr>
              <a:t>Impacket</a:t>
            </a:r>
            <a:endParaRPr lang="en-IN"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IN" sz="1600" dirty="0">
                <a:latin typeface="Calibri" panose="020F0502020204030204" pitchFamily="34" charset="0"/>
                <a:ea typeface="Calibri" panose="020F0502020204030204" pitchFamily="34" charset="0"/>
                <a:cs typeface="Calibri" panose="020F0502020204030204" pitchFamily="34" charset="0"/>
              </a:rPr>
              <a:t>Kali tools</a:t>
            </a:r>
          </a:p>
          <a:p>
            <a:pPr>
              <a:buFont typeface="Wingdings" panose="05000000000000000000" pitchFamily="2" charset="2"/>
              <a:buChar char="Ø"/>
            </a:pPr>
            <a:endParaRPr lang="en-IN"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02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DC0877-8581-E64F-8194-652B3B7A7572}"/>
              </a:ext>
            </a:extLst>
          </p:cNvPr>
          <p:cNvSpPr>
            <a:spLocks noGrp="1"/>
          </p:cNvSpPr>
          <p:nvPr>
            <p:ph type="title"/>
          </p:nvPr>
        </p:nvSpPr>
        <p:spPr>
          <a:xfrm>
            <a:off x="1097280" y="286603"/>
            <a:ext cx="10058400" cy="1450757"/>
          </a:xfrm>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OSINT</a:t>
            </a:r>
          </a:p>
        </p:txBody>
      </p:sp>
      <p:sp>
        <p:nvSpPr>
          <p:cNvPr id="8" name="Content Placeholder 2">
            <a:extLst>
              <a:ext uri="{FF2B5EF4-FFF2-40B4-BE49-F238E27FC236}">
                <a16:creationId xmlns:a16="http://schemas.microsoft.com/office/drawing/2014/main" id="{27D2339D-5CD4-D9EC-926A-3268537E0E24}"/>
              </a:ext>
            </a:extLst>
          </p:cNvPr>
          <p:cNvSpPr>
            <a:spLocks noGrp="1"/>
          </p:cNvSpPr>
          <p:nvPr>
            <p:ph idx="1"/>
          </p:nvPr>
        </p:nvSpPr>
        <p:spPr>
          <a:xfrm>
            <a:off x="664234" y="2108201"/>
            <a:ext cx="10491446" cy="3760891"/>
          </a:xfrm>
        </p:spPr>
        <p:txBody>
          <a:bodyPr/>
          <a:lstStyle/>
          <a:p>
            <a:pPr>
              <a:buFont typeface="Arial" panose="020B0604020202020204" pitchFamily="34" charset="0"/>
              <a:buChar char="•"/>
            </a:pPr>
            <a:r>
              <a:rPr lang="en-US" dirty="0"/>
              <a:t>Identify key individuals and organizational structure through social media, public directories, and professional networks like LinkedIn.</a:t>
            </a:r>
          </a:p>
          <a:p>
            <a:pPr>
              <a:buFont typeface="Arial" panose="020B0604020202020204" pitchFamily="34" charset="0"/>
              <a:buChar char="•"/>
            </a:pPr>
            <a:r>
              <a:rPr lang="en-US" dirty="0"/>
              <a:t>Discover technical information such as IP addresses, domain names, subdomains, network infrastructure, and software versions that are publicly exposed.</a:t>
            </a:r>
          </a:p>
          <a:p>
            <a:pPr>
              <a:buFont typeface="Arial" panose="020B0604020202020204" pitchFamily="34" charset="0"/>
              <a:buChar char="•"/>
            </a:pPr>
            <a:r>
              <a:rPr lang="en-US" dirty="0"/>
              <a:t>Analyze the digital footprint of the target, including past breaches, public repositories (like GitHub), or even misconfigured cloud storage.</a:t>
            </a:r>
          </a:p>
          <a:p>
            <a:pPr>
              <a:buFont typeface="Arial" panose="020B0604020202020204" pitchFamily="34" charset="0"/>
              <a:buChar char="•"/>
            </a:pPr>
            <a:r>
              <a:rPr lang="en-US" dirty="0"/>
              <a:t>Harvest credentials from public breaches, leaked databases, or other exposed sources to facilitate later attack phases.</a:t>
            </a:r>
          </a:p>
        </p:txBody>
      </p:sp>
    </p:spTree>
    <p:extLst>
      <p:ext uri="{BB962C8B-B14F-4D97-AF65-F5344CB8AC3E}">
        <p14:creationId xmlns:p14="http://schemas.microsoft.com/office/powerpoint/2010/main" val="3447376245"/>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9DAD249-BF80-48EF-9AFB-36A11BCDC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{BF2C5FA5-202B-4D9E-996C-F5761BFA40A0}tf56160789_win32</Template>
  <TotalTime>503</TotalTime>
  <Words>3104</Words>
  <Application>Microsoft Office PowerPoint</Application>
  <PresentationFormat>Widescreen</PresentationFormat>
  <Paragraphs>166</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Aptos</vt:lpstr>
      <vt:lpstr>Aptos Display</vt:lpstr>
      <vt:lpstr>Arial</vt:lpstr>
      <vt:lpstr>Bookman Old Style</vt:lpstr>
      <vt:lpstr>Calibri</vt:lpstr>
      <vt:lpstr>Franklin Gothic Book</vt:lpstr>
      <vt:lpstr>Symbol</vt:lpstr>
      <vt:lpstr>Wingdings</vt:lpstr>
      <vt:lpstr>Custom</vt:lpstr>
      <vt:lpstr>Intro to  Red Team</vt:lpstr>
      <vt:lpstr>What is Red Teaming</vt:lpstr>
      <vt:lpstr>Difference between Penetration Testing and Red Teaming</vt:lpstr>
      <vt:lpstr>Red Team Phases</vt:lpstr>
      <vt:lpstr>Useful Tools for Red Team Assessment</vt:lpstr>
      <vt:lpstr>Useful Tools for Red Team Assessment</vt:lpstr>
      <vt:lpstr>Useful Tools for Red Team Assessment</vt:lpstr>
      <vt:lpstr>Useful Tools for Red Team Assessment</vt:lpstr>
      <vt:lpstr>OSINT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Dark Web Analysis</vt:lpstr>
      <vt:lpstr>PowerPoint Presentation</vt:lpstr>
      <vt:lpstr>PowerPoint Presentation</vt:lpstr>
      <vt:lpstr>PowerPoint Presentation</vt:lpstr>
      <vt:lpstr>PowerPoint Presentation</vt:lpstr>
      <vt:lpstr>PowerPoint Presentation</vt:lpstr>
      <vt:lpstr>PowerPoint Presentation</vt:lpstr>
      <vt:lpstr>Data Exfiltration</vt:lpstr>
      <vt:lpstr>PowerPoint Presentation</vt:lpstr>
      <vt:lpstr>PowerPoint Presentation</vt:lpstr>
      <vt:lpstr>PowerPoint Presentation</vt:lpstr>
      <vt:lpstr>PowerPoint Presentation</vt:lpstr>
      <vt:lpstr>Active Directory Attacks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Sridhar V</dc:creator>
  <cp:lastModifiedBy>Sridhar V</cp:lastModifiedBy>
  <cp:revision>31</cp:revision>
  <dcterms:created xsi:type="dcterms:W3CDTF">2024-10-22T06:59:10Z</dcterms:created>
  <dcterms:modified xsi:type="dcterms:W3CDTF">2024-12-05T11:12:06Z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