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204" r:id="rId2"/>
    <p:sldMasterId id="2147484652" r:id="rId3"/>
  </p:sldMasterIdLst>
  <p:notesMasterIdLst>
    <p:notesMasterId r:id="rId19"/>
  </p:notesMasterIdLst>
  <p:handoutMasterIdLst>
    <p:handoutMasterId r:id="rId20"/>
  </p:handoutMasterIdLst>
  <p:sldIdLst>
    <p:sldId id="789" r:id="rId4"/>
    <p:sldId id="902" r:id="rId5"/>
    <p:sldId id="791" r:id="rId6"/>
    <p:sldId id="893" r:id="rId7"/>
    <p:sldId id="894" r:id="rId8"/>
    <p:sldId id="895" r:id="rId9"/>
    <p:sldId id="896" r:id="rId10"/>
    <p:sldId id="892" r:id="rId11"/>
    <p:sldId id="872" r:id="rId12"/>
    <p:sldId id="900" r:id="rId13"/>
    <p:sldId id="898" r:id="rId14"/>
    <p:sldId id="749" r:id="rId15"/>
    <p:sldId id="901" r:id="rId16"/>
    <p:sldId id="515" r:id="rId17"/>
    <p:sldId id="899" r:id="rId18"/>
  </p:sldIdLst>
  <p:sldSz cx="9144000" cy="6858000" type="screen4x3"/>
  <p:notesSz cx="6858000" cy="9144000"/>
  <p:defaultTextStyle>
    <a:defPPr>
      <a:defRPr lang="en-AU"/>
    </a:defPPr>
    <a:lvl1pPr algn="l" rtl="0" fontAlgn="base">
      <a:spcBef>
        <a:spcPct val="0"/>
      </a:spcBef>
      <a:spcAft>
        <a:spcPct val="0"/>
      </a:spcAft>
      <a:defRPr sz="2000" kern="1200">
        <a:solidFill>
          <a:schemeClr val="tx1"/>
        </a:solidFill>
        <a:latin typeface="Tahoma" pitchFamily="34" charset="0"/>
        <a:ea typeface="+mn-ea"/>
        <a:cs typeface="Arial" charset="0"/>
      </a:defRPr>
    </a:lvl1pPr>
    <a:lvl2pPr marL="457200" algn="l" rtl="0" fontAlgn="base">
      <a:spcBef>
        <a:spcPct val="0"/>
      </a:spcBef>
      <a:spcAft>
        <a:spcPct val="0"/>
      </a:spcAft>
      <a:defRPr sz="2000" kern="1200">
        <a:solidFill>
          <a:schemeClr val="tx1"/>
        </a:solidFill>
        <a:latin typeface="Tahoma" pitchFamily="34" charset="0"/>
        <a:ea typeface="+mn-ea"/>
        <a:cs typeface="Arial" charset="0"/>
      </a:defRPr>
    </a:lvl2pPr>
    <a:lvl3pPr marL="914400" algn="l" rtl="0" fontAlgn="base">
      <a:spcBef>
        <a:spcPct val="0"/>
      </a:spcBef>
      <a:spcAft>
        <a:spcPct val="0"/>
      </a:spcAft>
      <a:defRPr sz="2000" kern="1200">
        <a:solidFill>
          <a:schemeClr val="tx1"/>
        </a:solidFill>
        <a:latin typeface="Tahoma" pitchFamily="34" charset="0"/>
        <a:ea typeface="+mn-ea"/>
        <a:cs typeface="Arial" charset="0"/>
      </a:defRPr>
    </a:lvl3pPr>
    <a:lvl4pPr marL="1371600" algn="l" rtl="0" fontAlgn="base">
      <a:spcBef>
        <a:spcPct val="0"/>
      </a:spcBef>
      <a:spcAft>
        <a:spcPct val="0"/>
      </a:spcAft>
      <a:defRPr sz="2000" kern="1200">
        <a:solidFill>
          <a:schemeClr val="tx1"/>
        </a:solidFill>
        <a:latin typeface="Tahoma" pitchFamily="34" charset="0"/>
        <a:ea typeface="+mn-ea"/>
        <a:cs typeface="Arial" charset="0"/>
      </a:defRPr>
    </a:lvl4pPr>
    <a:lvl5pPr marL="1828800" algn="l"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8E08C"/>
    <a:srgbClr val="0033CC"/>
    <a:srgbClr val="0066FF"/>
    <a:srgbClr val="FFFF99"/>
    <a:srgbClr val="FFCC00"/>
    <a:srgbClr val="FFFF00"/>
    <a:srgbClr val="FFC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2" autoAdjust="0"/>
    <p:restoredTop sz="83595" autoAdjust="0"/>
  </p:normalViewPr>
  <p:slideViewPr>
    <p:cSldViewPr>
      <p:cViewPr>
        <p:scale>
          <a:sx n="80" d="100"/>
          <a:sy n="80" d="100"/>
        </p:scale>
        <p:origin x="-97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75" d="100"/>
        <a:sy n="75" d="100"/>
      </p:scale>
      <p:origin x="0" y="0"/>
    </p:cViewPr>
  </p:notesTextViewPr>
  <p:sorterViewPr>
    <p:cViewPr>
      <p:scale>
        <a:sx n="66" d="100"/>
        <a:sy n="66" d="100"/>
      </p:scale>
      <p:origin x="0" y="0"/>
    </p:cViewPr>
  </p:sorterViewPr>
  <p:notesViewPr>
    <p:cSldViewPr>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5.xml"/><Relationship Id="rId1" Type="http://schemas.openxmlformats.org/officeDocument/2006/relationships/slide" Target="slides/slide3.xml"/><Relationship Id="rId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Arial" charset="0"/>
                <a:cs typeface="+mn-cs"/>
              </a:defRPr>
            </a:lvl1pPr>
          </a:lstStyle>
          <a:p>
            <a:pPr>
              <a:defRPr/>
            </a:pPr>
            <a:endParaRPr lang="en-AU"/>
          </a:p>
        </p:txBody>
      </p:sp>
      <p:sp>
        <p:nvSpPr>
          <p:cNvPr id="798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charset="0"/>
                <a:cs typeface="+mn-cs"/>
              </a:defRPr>
            </a:lvl1pPr>
          </a:lstStyle>
          <a:p>
            <a:pPr>
              <a:defRPr/>
            </a:pPr>
            <a:endParaRPr lang="en-AU"/>
          </a:p>
        </p:txBody>
      </p:sp>
      <p:sp>
        <p:nvSpPr>
          <p:cNvPr id="798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Arial" charset="0"/>
                <a:cs typeface="+mn-cs"/>
              </a:defRPr>
            </a:lvl1pPr>
          </a:lstStyle>
          <a:p>
            <a:pPr>
              <a:defRPr/>
            </a:pPr>
            <a:endParaRPr lang="en-AU"/>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Arial" charset="0"/>
                <a:cs typeface="+mn-cs"/>
              </a:defRPr>
            </a:lvl1pPr>
          </a:lstStyle>
          <a:p>
            <a:pPr>
              <a:defRPr/>
            </a:pPr>
            <a:fld id="{3393C2CB-CF00-4877-93E1-B5E5B9DCBE9F}" type="slidenum">
              <a:rPr lang="en-AU"/>
              <a:pPr>
                <a:defRPr/>
              </a:pPr>
              <a:t>‹#›</a:t>
            </a:fld>
            <a:endParaRPr lang="en-AU"/>
          </a:p>
        </p:txBody>
      </p:sp>
    </p:spTree>
    <p:extLst>
      <p:ext uri="{BB962C8B-B14F-4D97-AF65-F5344CB8AC3E}">
        <p14:creationId xmlns:p14="http://schemas.microsoft.com/office/powerpoint/2010/main" val="245901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1"/>
                </a:solidFill>
                <a:latin typeface="Arial" charset="0"/>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charset="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solidFill>
                  <a:schemeClr val="tx1"/>
                </a:solidFill>
                <a:latin typeface="Arial" charset="0"/>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Arial" charset="0"/>
                <a:cs typeface="+mn-cs"/>
              </a:defRPr>
            </a:lvl1pPr>
          </a:lstStyle>
          <a:p>
            <a:pPr>
              <a:defRPr/>
            </a:pPr>
            <a:fld id="{1BF0D796-D855-4825-8680-75528B37928D}" type="slidenum">
              <a:rPr lang="en-US"/>
              <a:pPr>
                <a:defRPr/>
              </a:pPr>
              <a:t>‹#›</a:t>
            </a:fld>
            <a:endParaRPr lang="en-US"/>
          </a:p>
        </p:txBody>
      </p:sp>
    </p:spTree>
    <p:extLst>
      <p:ext uri="{BB962C8B-B14F-4D97-AF65-F5344CB8AC3E}">
        <p14:creationId xmlns:p14="http://schemas.microsoft.com/office/powerpoint/2010/main" val="3426516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crimecongress.org/forum/website.asp?page=2011agend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loitte.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nascio.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mn-cs"/>
              </a:rPr>
              <a:t>I think the presentation would be perfect for this audience, we normally have a very senior audience (CISO, Head of Information Security, Director of Information Security, </a:t>
            </a:r>
            <a:r>
              <a:rPr lang="en-US" sz="1200" kern="1200" dirty="0" err="1" smtClean="0">
                <a:solidFill>
                  <a:schemeClr val="tx1"/>
                </a:solidFill>
                <a:effectLst/>
                <a:latin typeface="Arial" charset="0"/>
                <a:ea typeface="+mn-ea"/>
                <a:cs typeface="+mn-cs"/>
              </a:rPr>
              <a:t>etc</a:t>
            </a:r>
            <a:r>
              <a:rPr lang="en-US" sz="1200" kern="1200" dirty="0" smtClean="0">
                <a:solidFill>
                  <a:schemeClr val="tx1"/>
                </a:solidFill>
                <a:effectLst/>
                <a:latin typeface="Arial" charset="0"/>
                <a:ea typeface="+mn-ea"/>
                <a:cs typeface="+mn-cs"/>
              </a:rPr>
              <a:t>) who appreciate a presentation that makes them think, confirms that they are going down a similar road to others, or even to reconsider what they are currently doing!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At all of the events we have a mixture of technical, operational and strategic presentations, which hopefully provides the delegates who are involved in different job roles an interesting mixture of topics and areas. I believe that your presentation will fit perfectly into the strategic area. Here is a link to the previous agenda from the last e-Crime Mid Year meeting in London. I think that some of the topic areas will have evolved, but hopefully it will give you a better picture of the different types of presentation that take place throughout the day and the variety of topics covered. </a:t>
            </a:r>
            <a:r>
              <a:rPr lang="en-US" sz="1200" u="sng" kern="1200" dirty="0" smtClean="0">
                <a:solidFill>
                  <a:schemeClr val="tx1"/>
                </a:solidFill>
                <a:effectLst/>
                <a:latin typeface="Arial" charset="0"/>
                <a:ea typeface="+mn-ea"/>
                <a:cs typeface="+mn-cs"/>
                <a:hlinkClick r:id="rId3"/>
              </a:rPr>
              <a:t>http://www.e-crimecongress.org/forum/website.asp?page=2011agenda</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 have also sat with my manager, Jon Hawes, today and talked through the amends to the presentation bullet points. Jon has suggested the changes below which I hope captures some of the content that the presentation will cover. Please feel free to change these as you wish, as they are only suggestions! It would be great to hear your thoughts.</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Adapting to evolving cyber attack scenarios: a focus on online banking and e-Commerce threats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New threats and attacks: how are the types and level of impact that businesses must prepare for changing, and what are the implications for security stakeholders?</a:t>
            </a:r>
          </a:p>
          <a:p>
            <a:r>
              <a:rPr lang="en-US" sz="1200" kern="1200" dirty="0" smtClean="0">
                <a:solidFill>
                  <a:schemeClr val="tx1"/>
                </a:solidFill>
                <a:effectLst/>
                <a:latin typeface="Arial" charset="0"/>
                <a:ea typeface="+mn-ea"/>
                <a:cs typeface="+mn-cs"/>
              </a:rPr>
              <a:t>- How can existing measures designed to prevent and detect attacks be improved to mitigate loss and guard against potential business disruption?</a:t>
            </a:r>
          </a:p>
          <a:p>
            <a:r>
              <a:rPr lang="en-US" sz="1200" kern="1200" dirty="0" smtClean="0">
                <a:solidFill>
                  <a:schemeClr val="tx1"/>
                </a:solidFill>
                <a:effectLst/>
                <a:latin typeface="Arial" charset="0"/>
                <a:ea typeface="+mn-ea"/>
                <a:cs typeface="+mn-cs"/>
              </a:rPr>
              <a:t>- Structuring application security controls to reduce risk and </a:t>
            </a:r>
            <a:r>
              <a:rPr lang="en-US" sz="1200" kern="1200" dirty="0" err="1" smtClean="0">
                <a:solidFill>
                  <a:schemeClr val="tx1"/>
                </a:solidFill>
                <a:effectLst/>
                <a:latin typeface="Arial" charset="0"/>
                <a:ea typeface="+mn-ea"/>
                <a:cs typeface="+mn-cs"/>
              </a:rPr>
              <a:t>maximise</a:t>
            </a:r>
            <a:r>
              <a:rPr lang="en-US" sz="1200" kern="1200" dirty="0" smtClean="0">
                <a:solidFill>
                  <a:schemeClr val="tx1"/>
                </a:solidFill>
                <a:effectLst/>
                <a:latin typeface="Arial" charset="0"/>
                <a:ea typeface="+mn-ea"/>
                <a:cs typeface="+mn-cs"/>
              </a:rPr>
              <a:t> the value of software security engineering, threat </a:t>
            </a:r>
            <a:r>
              <a:rPr lang="en-US" sz="1200" kern="1200" dirty="0" err="1" smtClean="0">
                <a:solidFill>
                  <a:schemeClr val="tx1"/>
                </a:solidFill>
                <a:effectLst/>
                <a:latin typeface="Arial" charset="0"/>
                <a:ea typeface="+mn-ea"/>
                <a:cs typeface="+mn-cs"/>
              </a:rPr>
              <a:t>modelling</a:t>
            </a:r>
            <a:r>
              <a:rPr lang="en-US" sz="1200" kern="1200" dirty="0" smtClean="0">
                <a:solidFill>
                  <a:schemeClr val="tx1"/>
                </a:solidFill>
                <a:effectLst/>
                <a:latin typeface="Arial" charset="0"/>
                <a:ea typeface="+mn-ea"/>
                <a:cs typeface="+mn-cs"/>
              </a:rPr>
              <a:t> and security testing</a:t>
            </a:r>
          </a:p>
          <a:p>
            <a:r>
              <a:rPr lang="en-US" sz="1200" kern="1200" dirty="0" smtClean="0">
                <a:solidFill>
                  <a:schemeClr val="tx1"/>
                </a:solidFill>
                <a:effectLst/>
                <a:latin typeface="Arial" charset="0"/>
                <a:ea typeface="+mn-ea"/>
                <a:cs typeface="+mn-cs"/>
              </a:rPr>
              <a:t>- Preparing for what the future holds as the cyber threat landscape continues to change: tools and techniques that can support enterprise security strategy</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Best wishes, and if you do have any questions please don't hesitate to give me a call,</a:t>
            </a:r>
          </a:p>
          <a:p>
            <a:r>
              <a:rPr lang="en-US" sz="1200" kern="1200" dirty="0" smtClean="0">
                <a:solidFill>
                  <a:schemeClr val="tx1"/>
                </a:solidFill>
                <a:effectLst/>
                <a:latin typeface="Arial" charset="0"/>
                <a:ea typeface="+mn-ea"/>
                <a:cs typeface="+mn-cs"/>
              </a:rPr>
              <a:t> </a:t>
            </a:r>
          </a:p>
          <a:p>
            <a:endParaRPr lang="en-US" dirty="0" smtClean="0"/>
          </a:p>
        </p:txBody>
      </p:sp>
      <p:sp>
        <p:nvSpPr>
          <p:cNvPr id="57348" name="Slide Number Placeholder 3"/>
          <p:cNvSpPr>
            <a:spLocks noGrp="1"/>
          </p:cNvSpPr>
          <p:nvPr>
            <p:ph type="sldNum" sz="quarter" idx="5"/>
          </p:nvPr>
        </p:nvSpPr>
        <p:spPr>
          <a:extLst/>
        </p:spPr>
        <p:txBody>
          <a:bodyPr/>
          <a:lstStyle>
            <a:lvl1pPr algn="ctr" eaLnBrk="0" hangingPunct="0">
              <a:defRPr sz="2800">
                <a:solidFill>
                  <a:schemeClr val="bg1"/>
                </a:solidFill>
                <a:latin typeface="Arial" charset="0"/>
              </a:defRPr>
            </a:lvl1pPr>
            <a:lvl2pPr marL="742950" indent="-285750" algn="ctr" eaLnBrk="0" hangingPunct="0">
              <a:defRPr sz="2800">
                <a:solidFill>
                  <a:schemeClr val="bg1"/>
                </a:solidFill>
                <a:latin typeface="Arial" charset="0"/>
              </a:defRPr>
            </a:lvl2pPr>
            <a:lvl3pPr marL="1143000" indent="-228600" algn="ctr" eaLnBrk="0" hangingPunct="0">
              <a:defRPr sz="2800">
                <a:solidFill>
                  <a:schemeClr val="bg1"/>
                </a:solidFill>
                <a:latin typeface="Arial" charset="0"/>
              </a:defRPr>
            </a:lvl3pPr>
            <a:lvl4pPr marL="1600200" indent="-228600" algn="ctr" eaLnBrk="0" hangingPunct="0">
              <a:defRPr sz="2800">
                <a:solidFill>
                  <a:schemeClr val="bg1"/>
                </a:solidFill>
                <a:latin typeface="Arial" charset="0"/>
              </a:defRPr>
            </a:lvl4pPr>
            <a:lvl5pPr marL="2057400" indent="-228600" algn="ctr" eaLnBrk="0" hangingPunct="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eaLnBrk="1" hangingPunct="1">
              <a:defRPr/>
            </a:pPr>
            <a:fld id="{54DC108B-54B0-4EE5-A466-FCD191EA527F}" type="slidenum">
              <a:rPr lang="en-US" sz="1200" smtClean="0">
                <a:solidFill>
                  <a:schemeClr val="tx1"/>
                </a:solidFill>
              </a:rPr>
              <a:pPr algn="r" eaLnBrk="1" hangingPunct="1">
                <a:defRPr/>
              </a:pPr>
              <a:t>1</a:t>
            </a:fld>
            <a:endParaRPr lang="en-US" sz="120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smtClean="0"/>
              <a:t>The main point of this slide is to</a:t>
            </a:r>
            <a:r>
              <a:rPr lang="en-GB" b="1" baseline="0" dirty="0" smtClean="0"/>
              <a:t> be aware of the facts and translate the facts in risks, here is an example of data </a:t>
            </a:r>
            <a:r>
              <a:rPr lang="en-GB" b="1" baseline="0" dirty="0" err="1" smtClean="0"/>
              <a:t>sruvery</a:t>
            </a:r>
            <a:r>
              <a:rPr lang="en-GB" b="1" baseline="0" dirty="0" smtClean="0"/>
              <a:t> that allow CISOs to make a risk assessment for data breach incidents based upon available data.</a:t>
            </a:r>
            <a:endParaRPr lang="en-GB" b="1" dirty="0" smtClean="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p:spPr>
        <p:txBody>
          <a:bodyPr/>
          <a:lstStyle>
            <a:lvl1pPr algn="ctr" eaLnBrk="0" hangingPunct="0">
              <a:defRPr sz="2800">
                <a:solidFill>
                  <a:schemeClr val="bg1"/>
                </a:solidFill>
                <a:latin typeface="Arial" charset="0"/>
              </a:defRPr>
            </a:lvl1pPr>
            <a:lvl2pPr marL="742950" indent="-285750" algn="ctr" eaLnBrk="0" hangingPunct="0">
              <a:defRPr sz="2800">
                <a:solidFill>
                  <a:schemeClr val="bg1"/>
                </a:solidFill>
                <a:latin typeface="Arial" charset="0"/>
              </a:defRPr>
            </a:lvl2pPr>
            <a:lvl3pPr marL="1143000" indent="-228600" algn="ctr" eaLnBrk="0" hangingPunct="0">
              <a:defRPr sz="2800">
                <a:solidFill>
                  <a:schemeClr val="bg1"/>
                </a:solidFill>
                <a:latin typeface="Arial" charset="0"/>
              </a:defRPr>
            </a:lvl3pPr>
            <a:lvl4pPr marL="1600200" indent="-228600" algn="ctr" eaLnBrk="0" hangingPunct="0">
              <a:defRPr sz="2800">
                <a:solidFill>
                  <a:schemeClr val="bg1"/>
                </a:solidFill>
                <a:latin typeface="Arial" charset="0"/>
              </a:defRPr>
            </a:lvl4pPr>
            <a:lvl5pPr marL="2057400" indent="-228600" algn="ctr" eaLnBrk="0" hangingPunct="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eaLnBrk="1" hangingPunct="1">
              <a:defRPr/>
            </a:pPr>
            <a:fld id="{89573AF4-A8FD-4D1D-ABAB-822996221700}" type="slidenum">
              <a:rPr lang="en-US" sz="1200" smtClean="0">
                <a:solidFill>
                  <a:schemeClr val="tx1"/>
                </a:solidFill>
              </a:rPr>
              <a:pPr algn="r" eaLnBrk="1" hangingPunct="1">
                <a:defRPr/>
              </a:pPr>
              <a:t>11</a:t>
            </a:fld>
            <a:endParaRPr lang="en-US" sz="1200" smtClean="0">
              <a:solidFill>
                <a:schemeClr val="tx1"/>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main question for CISO is where I should out the focus on that is where I should invest to mitigate the risks to web application.</a:t>
            </a:r>
          </a:p>
          <a:p>
            <a:r>
              <a:rPr lang="en-US" baseline="0" dirty="0" smtClean="0"/>
              <a:t>This slide answer specifically this question such as by guiding the CISO in the following needs:</a:t>
            </a:r>
          </a:p>
          <a:p>
            <a:pPr marL="228600" indent="-228600">
              <a:buAutoNum type="arabicParenR"/>
            </a:pPr>
            <a:r>
              <a:rPr lang="en-US" baseline="0" dirty="0" smtClean="0"/>
              <a:t>Set risk </a:t>
            </a:r>
            <a:r>
              <a:rPr lang="en-US" baseline="0" dirty="0" err="1" smtClean="0"/>
              <a:t>miitigation</a:t>
            </a:r>
            <a:r>
              <a:rPr lang="en-US" baseline="0" dirty="0" smtClean="0"/>
              <a:t> and </a:t>
            </a:r>
            <a:r>
              <a:rPr lang="en-US" baseline="0" dirty="0" err="1" smtClean="0"/>
              <a:t>Appsec</a:t>
            </a:r>
            <a:r>
              <a:rPr lang="en-US" baseline="0" dirty="0" smtClean="0"/>
              <a:t> security strategy, set the governance and compliance</a:t>
            </a:r>
          </a:p>
          <a:p>
            <a:pPr marL="228600" indent="-228600">
              <a:buAutoNum type="arabicParenR"/>
            </a:pPr>
            <a:r>
              <a:rPr lang="en-US" baseline="0" dirty="0" smtClean="0"/>
              <a:t>Select which measures to put the most focus on, which </a:t>
            </a:r>
            <a:r>
              <a:rPr lang="en-US" baseline="0" dirty="0" err="1" smtClean="0"/>
              <a:t>vulnerabilites</a:t>
            </a:r>
            <a:r>
              <a:rPr lang="en-US" baseline="0" dirty="0" smtClean="0"/>
              <a:t> to focus upon and measures to mitigate risk</a:t>
            </a:r>
          </a:p>
          <a:p>
            <a:pPr marL="228600" indent="-228600">
              <a:buAutoNum type="arabicParenR"/>
            </a:pPr>
            <a:r>
              <a:rPr lang="en-US" baseline="0" dirty="0" smtClean="0"/>
              <a:t>Which application security processes such as S-SDLC and which OWASP tools and projects based upon CISOs </a:t>
            </a:r>
            <a:r>
              <a:rPr lang="en-US" baseline="0" dirty="0" err="1" smtClean="0"/>
              <a:t>responsabiltiies</a:t>
            </a:r>
            <a:endParaRPr lang="en-US" baseline="0" dirty="0" smtClean="0"/>
          </a:p>
          <a:p>
            <a:pPr marL="228600" indent="-228600">
              <a:buAutoNum type="arabicParenR"/>
            </a:pPr>
            <a:r>
              <a:rPr lang="en-US" baseline="0" dirty="0" smtClean="0"/>
              <a:t>How to make the risk using risk management metrics but also how to decide where is more efficient to invest</a:t>
            </a:r>
            <a:endParaRPr lang="en-US" dirty="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15</a:t>
            </a:fld>
            <a:endParaRPr lang="en-US"/>
          </a:p>
        </p:txBody>
      </p:sp>
    </p:spTree>
    <p:extLst>
      <p:ext uri="{BB962C8B-B14F-4D97-AF65-F5344CB8AC3E}">
        <p14:creationId xmlns:p14="http://schemas.microsoft.com/office/powerpoint/2010/main" val="42454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Today I live in London right on the river </a:t>
            </a:r>
            <a:r>
              <a:rPr lang="en-US" baseline="0" dirty="0" smtClean="0"/>
              <a:t>Thames, </a:t>
            </a:r>
            <a:r>
              <a:rPr lang="en-US" baseline="0" dirty="0" smtClean="0"/>
              <a:t>actually the view of the left top corner is a picture from my </a:t>
            </a:r>
            <a:r>
              <a:rPr lang="en-US" baseline="0" dirty="0" smtClean="0"/>
              <a:t>apartment. So </a:t>
            </a:r>
            <a:r>
              <a:rPr lang="en-US" baseline="0" dirty="0" smtClean="0"/>
              <a:t>here we go this  patchwork describes my career journey that started by graduating from </a:t>
            </a:r>
            <a:r>
              <a:rPr lang="en-US" baseline="0" dirty="0" err="1" smtClean="0"/>
              <a:t>Univ</a:t>
            </a:r>
            <a:r>
              <a:rPr lang="en-US" baseline="0" dirty="0" smtClean="0"/>
              <a:t> of </a:t>
            </a:r>
            <a:r>
              <a:rPr lang="en-US" baseline="0" dirty="0" err="1" smtClean="0"/>
              <a:t>Padova</a:t>
            </a:r>
            <a:r>
              <a:rPr lang="en-US" baseline="0" dirty="0" smtClean="0"/>
              <a:t>  25 years ago. You might </a:t>
            </a:r>
            <a:r>
              <a:rPr lang="en-US" baseline="0" dirty="0" smtClean="0"/>
              <a:t>recognize </a:t>
            </a:r>
            <a:r>
              <a:rPr lang="en-US" baseline="0" dirty="0" smtClean="0"/>
              <a:t>some of the </a:t>
            </a:r>
            <a:r>
              <a:rPr lang="en-US" baseline="0" dirty="0" smtClean="0"/>
              <a:t>companies here, </a:t>
            </a:r>
            <a:r>
              <a:rPr lang="en-US" baseline="0" dirty="0" smtClean="0"/>
              <a:t>some are old brands some are </a:t>
            </a:r>
            <a:r>
              <a:rPr lang="en-US" baseline="0" dirty="0" smtClean="0"/>
              <a:t>unknown companies (like the one I </a:t>
            </a:r>
            <a:r>
              <a:rPr lang="en-US" baseline="0" dirty="0" smtClean="0"/>
              <a:t>founded </a:t>
            </a:r>
            <a:r>
              <a:rPr lang="en-US" baseline="0" dirty="0" smtClean="0">
                <a:sym typeface="Wingdings" pitchFamily="2" charset="2"/>
              </a:rPr>
              <a:t> Some of </a:t>
            </a:r>
            <a:r>
              <a:rPr lang="en-US" baseline="0" dirty="0" smtClean="0"/>
              <a:t>the </a:t>
            </a:r>
            <a:r>
              <a:rPr lang="en-US" baseline="0" dirty="0" err="1" smtClean="0"/>
              <a:t>pics</a:t>
            </a:r>
            <a:r>
              <a:rPr lang="en-US" baseline="0" dirty="0" smtClean="0"/>
              <a:t> shows </a:t>
            </a:r>
            <a:r>
              <a:rPr lang="en-US" baseline="0" dirty="0" smtClean="0"/>
              <a:t>the cities </a:t>
            </a:r>
            <a:r>
              <a:rPr lang="en-US" baseline="0" dirty="0" smtClean="0"/>
              <a:t>I lived </a:t>
            </a:r>
            <a:r>
              <a:rPr lang="en-US" baseline="0" dirty="0" smtClean="0"/>
              <a:t>the city where Galileo used to teach, </a:t>
            </a:r>
            <a:r>
              <a:rPr lang="en-US" baseline="0" dirty="0" err="1" smtClean="0"/>
              <a:t>Padova</a:t>
            </a:r>
            <a:r>
              <a:rPr lang="en-US" baseline="0" dirty="0" smtClean="0"/>
              <a:t>, Torino, </a:t>
            </a:r>
            <a:r>
              <a:rPr lang="en-US" baseline="0" dirty="0" smtClean="0"/>
              <a:t>Berkeley</a:t>
            </a:r>
            <a:r>
              <a:rPr lang="en-US" baseline="0" dirty="0" smtClean="0"/>
              <a:t>, Palo Alto </a:t>
            </a:r>
            <a:r>
              <a:rPr lang="en-US" baseline="0" dirty="0" smtClean="0"/>
              <a:t>where I worked and Atlanta</a:t>
            </a:r>
            <a:r>
              <a:rPr lang="en-US" baseline="0" dirty="0" smtClean="0"/>
              <a:t>, </a:t>
            </a:r>
            <a:r>
              <a:rPr lang="en-US" baseline="0" dirty="0" smtClean="0"/>
              <a:t>Rome, Cincinnati </a:t>
            </a:r>
            <a:r>
              <a:rPr lang="en-US" baseline="0" dirty="0" smtClean="0"/>
              <a:t>(where I still have my home) and </a:t>
            </a:r>
            <a:r>
              <a:rPr lang="en-US" baseline="0" dirty="0" smtClean="0"/>
              <a:t>London.</a:t>
            </a:r>
          </a:p>
          <a:p>
            <a:endParaRPr lang="en-US" baseline="0" dirty="0" smtClean="0"/>
          </a:p>
          <a:p>
            <a:r>
              <a:rPr lang="en-US" baseline="0" dirty="0" smtClean="0"/>
              <a:t>Point want to make here, careers are not straight lines, just make sure you follow your passion in life, OWASP is an organization I am very </a:t>
            </a:r>
            <a:r>
              <a:rPr lang="en-US" baseline="0" smtClean="0"/>
              <a:t>passionate about.</a:t>
            </a:r>
            <a:endParaRPr lang="en-US" dirty="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p:spPr>
        <p:txBody>
          <a:bodyPr/>
          <a:lstStyle>
            <a:lvl1pPr algn="ctr" eaLnBrk="0" hangingPunct="0">
              <a:defRPr sz="2800">
                <a:solidFill>
                  <a:schemeClr val="bg1"/>
                </a:solidFill>
                <a:latin typeface="Arial" charset="0"/>
              </a:defRPr>
            </a:lvl1pPr>
            <a:lvl2pPr marL="742950" indent="-285750" algn="ctr" eaLnBrk="0" hangingPunct="0">
              <a:defRPr sz="2800">
                <a:solidFill>
                  <a:schemeClr val="bg1"/>
                </a:solidFill>
                <a:latin typeface="Arial" charset="0"/>
              </a:defRPr>
            </a:lvl2pPr>
            <a:lvl3pPr marL="1143000" indent="-228600" algn="ctr" eaLnBrk="0" hangingPunct="0">
              <a:defRPr sz="2800">
                <a:solidFill>
                  <a:schemeClr val="bg1"/>
                </a:solidFill>
                <a:latin typeface="Arial" charset="0"/>
              </a:defRPr>
            </a:lvl3pPr>
            <a:lvl4pPr marL="1600200" indent="-228600" algn="ctr" eaLnBrk="0" hangingPunct="0">
              <a:defRPr sz="2800">
                <a:solidFill>
                  <a:schemeClr val="bg1"/>
                </a:solidFill>
                <a:latin typeface="Arial" charset="0"/>
              </a:defRPr>
            </a:lvl4pPr>
            <a:lvl5pPr marL="2057400" indent="-228600" algn="ctr" eaLnBrk="0" hangingPunct="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eaLnBrk="1" hangingPunct="1">
              <a:defRPr/>
            </a:pPr>
            <a:fld id="{89573AF4-A8FD-4D1D-ABAB-822996221700}" type="slidenum">
              <a:rPr lang="en-US" sz="1200" smtClean="0">
                <a:solidFill>
                  <a:schemeClr val="tx1"/>
                </a:solidFill>
              </a:rPr>
              <a:pPr algn="r" eaLnBrk="1" hangingPunct="1">
                <a:defRPr/>
              </a:pPr>
              <a:t>3</a:t>
            </a:fld>
            <a:endParaRPr lang="en-US" sz="1200" smtClean="0">
              <a:solidFill>
                <a:schemeClr val="tx1"/>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First</a:t>
            </a:r>
            <a:r>
              <a:rPr lang="en-US" sz="1200" kern="1200" baseline="0" dirty="0" smtClean="0">
                <a:solidFill>
                  <a:schemeClr val="tx1"/>
                </a:solidFill>
                <a:effectLst/>
                <a:latin typeface="Arial" charset="0"/>
                <a:ea typeface="+mn-ea"/>
                <a:cs typeface="+mn-cs"/>
              </a:rPr>
              <a:t> question probably someone will ask</a:t>
            </a:r>
            <a:endParaRPr lang="en-US" sz="1200" kern="1200" dirty="0" smtClean="0">
              <a:solidFill>
                <a:schemeClr val="tx1"/>
              </a:solidFill>
              <a:effectLst/>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points to cover in this slide is to answer the question;</a:t>
            </a:r>
          </a:p>
          <a:p>
            <a:pPr marL="228600" indent="-228600">
              <a:buAutoNum type="arabicParenR"/>
            </a:pPr>
            <a:r>
              <a:rPr lang="en-US" baseline="0" dirty="0" smtClean="0"/>
              <a:t>Today CISOs are like for 4 start military generals</a:t>
            </a:r>
          </a:p>
          <a:p>
            <a:pPr marL="228600" indent="-228600">
              <a:buAutoNum type="arabicParenR"/>
            </a:pPr>
            <a:r>
              <a:rPr lang="en-US" baseline="0" dirty="0" smtClean="0"/>
              <a:t>As generals, they  are responsible for</a:t>
            </a:r>
          </a:p>
          <a:p>
            <a:pPr marL="685800" lvl="1" indent="-228600">
              <a:buAutoNum type="arabicParenR"/>
            </a:pPr>
            <a:r>
              <a:rPr lang="en-US" baseline="0" dirty="0" smtClean="0"/>
              <a:t>Set the strategy goals and the governance to pursuit the goals</a:t>
            </a:r>
          </a:p>
          <a:p>
            <a:pPr marL="685800" lvl="1" indent="-228600">
              <a:buAutoNum type="arabicParenR"/>
            </a:pPr>
            <a:r>
              <a:rPr lang="en-US" baseline="0" dirty="0" smtClean="0"/>
              <a:t>Make informed risk decisions on the ‘battle ground’ on how mitigate risks from threat agents based upon situational awareness, threat intelligence</a:t>
            </a:r>
          </a:p>
          <a:p>
            <a:pPr marL="685800" lvl="1" indent="-228600">
              <a:buAutoNum type="arabicParenR"/>
            </a:pPr>
            <a:r>
              <a:rPr lang="en-US" baseline="0" dirty="0" smtClean="0"/>
              <a:t>Decide on which countermeasures to invest to mitigate the risks and ‘win the battle against the threat agents”</a:t>
            </a:r>
            <a:endParaRPr lang="en-US" dirty="0" smtClean="0"/>
          </a:p>
          <a:p>
            <a:r>
              <a:rPr lang="en-US" dirty="0" smtClean="0"/>
              <a:t>3) As</a:t>
            </a:r>
            <a:r>
              <a:rPr lang="en-US" baseline="0" dirty="0" smtClean="0"/>
              <a:t> 4 start generals, they need guidance, that is a trusted advisor that help them making risk decisions and decide in which countermeasures to invest. For a general his advisor might be a trusted officer, for CISO we want this advisor to be OWASP and the guide the document that helps the CISOs in executing his roles and responsibilities in application security</a:t>
            </a:r>
            <a:endParaRPr lang="en-US" dirty="0" smtClean="0"/>
          </a:p>
          <a:p>
            <a:endParaRPr lang="en-US" dirty="0" smtClean="0"/>
          </a:p>
          <a:p>
            <a:r>
              <a:rPr lang="en-US" dirty="0" smtClean="0"/>
              <a:t>Other points:</a:t>
            </a:r>
          </a:p>
          <a:p>
            <a:r>
              <a:rPr lang="en-US" dirty="0" smtClean="0"/>
              <a:t>The </a:t>
            </a:r>
            <a:r>
              <a:rPr lang="en-US" dirty="0" smtClean="0"/>
              <a:t>goal of this guide is aligned to OWASP mission goals that are “to get application security visible so that individuals and organizations can make informed decisions about true software risks”. Specifically, the intent of this guide is to help CISOs (Chief Information Security Officers) to make informed decisions on how to mitigate the risks of insecure web applications and web application software.</a:t>
            </a:r>
          </a:p>
          <a:p>
            <a:endParaRPr lang="en-US" dirty="0" smtClean="0"/>
          </a:p>
          <a:p>
            <a:r>
              <a:rPr lang="en-US" dirty="0" smtClean="0"/>
              <a:t>Think about</a:t>
            </a:r>
            <a:r>
              <a:rPr lang="en-US" baseline="0" dirty="0" smtClean="0"/>
              <a:t> the CISO like a for star general that ought to make informed risk decisions on how to mitigate risk, </a:t>
            </a:r>
            <a:r>
              <a:rPr lang="en-US" dirty="0" smtClean="0"/>
              <a:t>to managing of application security risks, one of the roles and responsibilities of CISOs is to direct application security programs that includes developing and implementing security policies, standards and guidelines, work with audit and legal counsel to establish compliance with regulatory compliance requirements and define and implement an ongoing application security program which will identify the critical web application assets, assess threats and vulnerabilities of these assets and recommend application security measures. Specifically for the recommendation of application security measures, it is important for the CISO to make informed decisions on how to mitigate application security risks and decide in which application security measures to invest. This aim of this guide is to help the CISO in making these decisions. For example, by providing CISOs with risk and cost criteria for deciding which application vulnerabilities to prioritize for remediation and which countermeasures to implement to protect web applications from new threats and attacks</a:t>
            </a:r>
            <a:endParaRPr lang="en-US" dirty="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4</a:t>
            </a:fld>
            <a:endParaRPr lang="en-US"/>
          </a:p>
        </p:txBody>
      </p:sp>
    </p:spTree>
    <p:extLst>
      <p:ext uri="{BB962C8B-B14F-4D97-AF65-F5344CB8AC3E}">
        <p14:creationId xmlns:p14="http://schemas.microsoft.com/office/powerpoint/2010/main" val="151475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p:spPr>
        <p:txBody>
          <a:bodyPr/>
          <a:lstStyle>
            <a:lvl1pPr algn="ctr" eaLnBrk="0" hangingPunct="0">
              <a:defRPr sz="2800">
                <a:solidFill>
                  <a:schemeClr val="bg1"/>
                </a:solidFill>
                <a:latin typeface="Arial" charset="0"/>
              </a:defRPr>
            </a:lvl1pPr>
            <a:lvl2pPr marL="742950" indent="-285750" algn="ctr" eaLnBrk="0" hangingPunct="0">
              <a:defRPr sz="2800">
                <a:solidFill>
                  <a:schemeClr val="bg1"/>
                </a:solidFill>
                <a:latin typeface="Arial" charset="0"/>
              </a:defRPr>
            </a:lvl2pPr>
            <a:lvl3pPr marL="1143000" indent="-228600" algn="ctr" eaLnBrk="0" hangingPunct="0">
              <a:defRPr sz="2800">
                <a:solidFill>
                  <a:schemeClr val="bg1"/>
                </a:solidFill>
                <a:latin typeface="Arial" charset="0"/>
              </a:defRPr>
            </a:lvl3pPr>
            <a:lvl4pPr marL="1600200" indent="-228600" algn="ctr" eaLnBrk="0" hangingPunct="0">
              <a:defRPr sz="2800">
                <a:solidFill>
                  <a:schemeClr val="bg1"/>
                </a:solidFill>
                <a:latin typeface="Arial" charset="0"/>
              </a:defRPr>
            </a:lvl4pPr>
            <a:lvl5pPr marL="2057400" indent="-228600" algn="ctr" eaLnBrk="0" hangingPunct="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eaLnBrk="1" hangingPunct="1">
              <a:defRPr/>
            </a:pPr>
            <a:fld id="{89573AF4-A8FD-4D1D-ABAB-822996221700}" type="slidenum">
              <a:rPr lang="en-US" sz="1200" smtClean="0">
                <a:solidFill>
                  <a:schemeClr val="tx1"/>
                </a:solidFill>
              </a:rPr>
              <a:pPr algn="r" eaLnBrk="1" hangingPunct="1">
                <a:defRPr/>
              </a:pPr>
              <a:t>5</a:t>
            </a:fld>
            <a:endParaRPr lang="en-US" sz="1200" smtClean="0">
              <a:solidFill>
                <a:schemeClr val="tx1"/>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main</a:t>
            </a:r>
            <a:r>
              <a:rPr lang="en-US" baseline="0" dirty="0" smtClean="0"/>
              <a:t> point of this slide is to emphasize the importance to understand what CISO care of so to see how OWASP can help.  This slide shows a survey to try to answer the activities that are in scope for CISOs functions or say </a:t>
            </a:r>
            <a:r>
              <a:rPr lang="en-US" baseline="0" dirty="0" err="1" smtClean="0"/>
              <a:t>responsability</a:t>
            </a:r>
            <a:endParaRPr lang="en-US" baseline="0" dirty="0" smtClean="0"/>
          </a:p>
          <a:p>
            <a:endParaRPr lang="en-US" baseline="0" dirty="0" smtClean="0">
              <a:hlinkClick r:id="rId3"/>
            </a:endParaRPr>
          </a:p>
          <a:p>
            <a:r>
              <a:rPr lang="en-US" baseline="0" dirty="0" smtClean="0">
                <a:hlinkClick r:id="rId3"/>
              </a:rPr>
              <a:t>T</a:t>
            </a:r>
            <a:r>
              <a:rPr lang="en-US" baseline="0" dirty="0" smtClean="0"/>
              <a:t>he main point of this slide is that a good guide that target a specific role of security in the organization such as the CISO need to be focused on what are the activities that the CISO spends more time of. </a:t>
            </a:r>
            <a:r>
              <a:rPr lang="en-US" baseline="0" dirty="0" smtClean="0">
                <a:hlinkClick r:id="rId3"/>
              </a:rPr>
              <a:t>B</a:t>
            </a:r>
            <a:r>
              <a:rPr lang="en-US" baseline="0" dirty="0" smtClean="0"/>
              <a:t>ased upon this survey from </a:t>
            </a:r>
            <a:r>
              <a:rPr lang="en-US" baseline="0" dirty="0" err="1" smtClean="0"/>
              <a:t>deilotte</a:t>
            </a:r>
            <a:r>
              <a:rPr lang="en-US" baseline="0" dirty="0" smtClean="0"/>
              <a:t> of two years ago for example, it is clear that within the main priorities for CISOs activities we have above the red bar, the one in red:</a:t>
            </a:r>
          </a:p>
          <a:p>
            <a:pPr marL="228600" indent="-228600">
              <a:buAutoNum type="arabicParenR"/>
            </a:pPr>
            <a:r>
              <a:rPr lang="en-US" baseline="0" dirty="0" smtClean="0"/>
              <a:t>Strategy for information security and planning for IS activities</a:t>
            </a:r>
          </a:p>
          <a:p>
            <a:pPr marL="228600" indent="-228600">
              <a:buAutoNum type="arabicParenR"/>
            </a:pPr>
            <a:r>
              <a:rPr lang="en-US" baseline="0" dirty="0" smtClean="0"/>
              <a:t>Governance that is set the policies, standards and processes that need to be followed and the organizational structure (people, process, technology) that’s supports it</a:t>
            </a:r>
          </a:p>
          <a:p>
            <a:pPr marL="228600" indent="-228600">
              <a:buAutoNum type="arabicParenR"/>
            </a:pPr>
            <a:r>
              <a:rPr lang="en-US" baseline="0" dirty="0" smtClean="0"/>
              <a:t>Incident management that is how to manage security incidents</a:t>
            </a:r>
          </a:p>
          <a:p>
            <a:pPr marL="228600" indent="-228600">
              <a:buAutoNum type="arabicParenR"/>
            </a:pPr>
            <a:r>
              <a:rPr lang="en-US" baseline="0" dirty="0" smtClean="0"/>
              <a:t>Awareness and training</a:t>
            </a:r>
          </a:p>
          <a:p>
            <a:pPr marL="228600" indent="-228600">
              <a:buAutoNum type="arabicParenR"/>
            </a:pPr>
            <a:r>
              <a:rPr lang="en-US" baseline="0" dirty="0" smtClean="0"/>
              <a:t>IS Risk assessment and management</a:t>
            </a:r>
          </a:p>
          <a:p>
            <a:pPr marL="228600" indent="-228600">
              <a:buAutoNum type="arabicParenR"/>
            </a:pPr>
            <a:endParaRPr lang="en-US" baseline="0" dirty="0" smtClean="0"/>
          </a:p>
          <a:p>
            <a:pPr marL="0" indent="0">
              <a:buNone/>
            </a:pPr>
            <a:r>
              <a:rPr lang="en-US" baseline="0" dirty="0" smtClean="0"/>
              <a:t>According to this </a:t>
            </a:r>
            <a:r>
              <a:rPr lang="en-US" baseline="0" dirty="0" err="1" smtClean="0"/>
              <a:t>survery</a:t>
            </a:r>
            <a:r>
              <a:rPr lang="en-US" baseline="0" dirty="0" smtClean="0"/>
              <a:t> on the average activities that are in scope for CISO at least close of 50% of them are the one in orange</a:t>
            </a:r>
          </a:p>
          <a:p>
            <a:pPr marL="228600" indent="-228600">
              <a:buAutoNum type="arabicParenR"/>
            </a:pPr>
            <a:r>
              <a:rPr lang="en-US" baseline="0" dirty="0" err="1" smtClean="0"/>
              <a:t>Permeter</a:t>
            </a:r>
            <a:r>
              <a:rPr lang="en-US" baseline="0" dirty="0" smtClean="0"/>
              <a:t> security</a:t>
            </a:r>
          </a:p>
          <a:p>
            <a:pPr marL="228600" indent="-228600">
              <a:buAutoNum type="arabicParenR"/>
            </a:pPr>
            <a:r>
              <a:rPr lang="en-US" baseline="0" dirty="0" smtClean="0"/>
              <a:t>Technical infrastructure security</a:t>
            </a:r>
          </a:p>
          <a:p>
            <a:pPr marL="228600" indent="-228600">
              <a:buAutoNum type="arabicParenR"/>
            </a:pPr>
            <a:r>
              <a:rPr lang="en-US" baseline="0" dirty="0" smtClean="0"/>
              <a:t>IS monitoring</a:t>
            </a:r>
          </a:p>
          <a:p>
            <a:pPr marL="228600" indent="-228600">
              <a:buAutoNum type="arabicParenR"/>
            </a:pPr>
            <a:r>
              <a:rPr lang="en-US" baseline="0" dirty="0" smtClean="0"/>
              <a:t>Vulnerability management</a:t>
            </a:r>
          </a:p>
          <a:p>
            <a:pPr marL="228600" indent="-228600">
              <a:buAutoNum type="arabicParenR"/>
            </a:pPr>
            <a:r>
              <a:rPr lang="en-US" baseline="0" dirty="0" smtClean="0"/>
              <a:t>Investigations and forensics</a:t>
            </a:r>
          </a:p>
          <a:p>
            <a:pPr marL="0" indent="0">
              <a:buNone/>
            </a:pPr>
            <a:endParaRPr lang="en-US" baseline="0" dirty="0" smtClean="0"/>
          </a:p>
          <a:p>
            <a:pPr marL="0" indent="0">
              <a:buNone/>
            </a:pPr>
            <a:r>
              <a:rPr lang="en-US" baseline="0" dirty="0" smtClean="0"/>
              <a:t>And then you have </a:t>
            </a:r>
            <a:r>
              <a:rPr lang="en-US" baseline="0" dirty="0" err="1" smtClean="0"/>
              <a:t>everthing</a:t>
            </a:r>
            <a:r>
              <a:rPr lang="en-US" baseline="0" dirty="0" smtClean="0"/>
              <a:t> below and in between</a:t>
            </a:r>
          </a:p>
          <a:p>
            <a:pPr marL="228600" indent="-228600">
              <a:buAutoNum type="arabicParenR"/>
            </a:pPr>
            <a:endParaRPr lang="en-US" baseline="0" dirty="0" smtClean="0"/>
          </a:p>
          <a:p>
            <a:endParaRPr lang="en-US" baseline="0" dirty="0" smtClean="0">
              <a:solidFill>
                <a:schemeClr val="tx1"/>
              </a:solidFill>
              <a:effectLst/>
              <a:hlinkClick r:id="rId3"/>
            </a:endParaRPr>
          </a:p>
          <a:p>
            <a:endParaRPr lang="en-US" dirty="0" smtClean="0">
              <a:solidFill>
                <a:schemeClr val="tx1"/>
              </a:solidFill>
              <a:effectLst/>
              <a:hlinkClick r:id="rId3"/>
            </a:endParaRPr>
          </a:p>
          <a:p>
            <a:endParaRPr lang="en-US" dirty="0" smtClean="0">
              <a:effectLst/>
              <a:hlinkClick r:id="rId3"/>
            </a:endParaRPr>
          </a:p>
          <a:p>
            <a:r>
              <a:rPr lang="en-US" dirty="0" smtClean="0">
                <a:effectLst/>
                <a:hlinkClick r:id="rId3"/>
              </a:rPr>
              <a:t>Deloitte</a:t>
            </a:r>
            <a:r>
              <a:rPr lang="en-US" dirty="0" smtClean="0">
                <a:effectLst/>
              </a:rPr>
              <a:t> </a:t>
            </a:r>
            <a:r>
              <a:rPr lang="en-US" dirty="0" smtClean="0">
                <a:effectLst/>
              </a:rPr>
              <a:t>and the </a:t>
            </a:r>
            <a:r>
              <a:rPr lang="en-US" dirty="0" smtClean="0">
                <a:effectLst/>
                <a:hlinkClick r:id="rId4"/>
              </a:rPr>
              <a:t>National Association of State CIOs</a:t>
            </a:r>
            <a:r>
              <a:rPr lang="en-US" dirty="0" smtClean="0">
                <a:effectLst/>
              </a:rPr>
              <a:t> (NASCIO) are sharing the results of a joint Cyber Security Survey, finding that State Chief Information Security Officers (CISOs) in 2010</a:t>
            </a:r>
            <a:endParaRPr lang="en-US" dirty="0" smtClean="0"/>
          </a:p>
          <a:p>
            <a:endParaRPr lang="en-US" dirty="0" smtClean="0"/>
          </a:p>
          <a:p>
            <a:r>
              <a:rPr lang="en-US" dirty="0" smtClean="0"/>
              <a:t>The Top Three</a:t>
            </a:r>
            <a:r>
              <a:rPr lang="en-US" baseline="0" dirty="0" smtClean="0"/>
              <a:t> Priorities for CISOs:</a:t>
            </a:r>
          </a:p>
          <a:p>
            <a:pPr marL="228600" indent="-228600">
              <a:buAutoNum type="arabicParenR"/>
            </a:pPr>
            <a:r>
              <a:rPr lang="en-US" baseline="0" dirty="0" smtClean="0"/>
              <a:t>are IS strategy and planning 96%</a:t>
            </a:r>
          </a:p>
          <a:p>
            <a:pPr marL="228600" indent="-228600">
              <a:buAutoNum type="arabicParenR"/>
            </a:pPr>
            <a:r>
              <a:rPr lang="en-US" baseline="0" dirty="0" smtClean="0"/>
              <a:t>Incident management at 94%</a:t>
            </a:r>
          </a:p>
          <a:p>
            <a:pPr marL="228600" indent="-228600">
              <a:buAutoNum type="arabicParenR"/>
            </a:pPr>
            <a:r>
              <a:rPr lang="en-US" baseline="0" dirty="0" smtClean="0"/>
              <a:t>Is governance (architecture, policies and standards) at 92%</a:t>
            </a:r>
          </a:p>
          <a:p>
            <a:pPr marL="228600" indent="-228600">
              <a:buAutoNum type="arabicParenR"/>
            </a:pPr>
            <a:r>
              <a:rPr lang="en-US" baseline="0" dirty="0" smtClean="0"/>
              <a:t>IS communications and awareness at 88%</a:t>
            </a:r>
          </a:p>
          <a:p>
            <a:pPr marL="228600" indent="-228600">
              <a:buAutoNum type="arabicParenR"/>
            </a:pPr>
            <a:r>
              <a:rPr lang="en-US" baseline="0" dirty="0" smtClean="0"/>
              <a:t>IS risk assessment and management at top 5 at 82%</a:t>
            </a:r>
          </a:p>
          <a:p>
            <a:pPr marL="228600" indent="-228600">
              <a:buAutoNum type="arabicParenR"/>
            </a:pPr>
            <a:r>
              <a:rPr lang="en-US" baseline="0" dirty="0" smtClean="0"/>
              <a:t>IS compliance and monitoring at 76%</a:t>
            </a:r>
          </a:p>
          <a:p>
            <a:pPr marL="228600" indent="-228600">
              <a:buAutoNum type="arabicParenR"/>
            </a:pPr>
            <a:r>
              <a:rPr lang="en-US" baseline="0" dirty="0" smtClean="0"/>
              <a:t>IS program measurements and reporting at 67%</a:t>
            </a:r>
          </a:p>
          <a:p>
            <a:pPr marL="228600" indent="-228600">
              <a:buAutoNum type="arabicParenR"/>
            </a:pPr>
            <a:r>
              <a:rPr lang="en-US" baseline="0" dirty="0" smtClean="0"/>
              <a:t>Investigation and forensics at 61%</a:t>
            </a:r>
          </a:p>
          <a:p>
            <a:pPr marL="228600" indent="-228600">
              <a:buAutoNum type="arabicParenR"/>
            </a:pPr>
            <a:r>
              <a:rPr lang="en-US" baseline="0" dirty="0" smtClean="0"/>
              <a:t>IS monitoring at 57%</a:t>
            </a:r>
          </a:p>
          <a:p>
            <a:pPr marL="228600" indent="-228600">
              <a:buAutoNum type="arabicParenR"/>
            </a:pPr>
            <a:r>
              <a:rPr lang="en-US" baseline="0" dirty="0" smtClean="0"/>
              <a:t> vulnerability management at 49% with network security and perimeter  </a:t>
            </a:r>
          </a:p>
          <a:p>
            <a:pPr marL="228600" indent="-228600">
              <a:buAutoNum type="arabicParenR"/>
            </a:pPr>
            <a:r>
              <a:rPr lang="en-US" baseline="0" dirty="0" smtClean="0"/>
              <a:t>Technical </a:t>
            </a:r>
            <a:r>
              <a:rPr lang="en-US" baseline="0" dirty="0" err="1" smtClean="0"/>
              <a:t>ifrastructure</a:t>
            </a:r>
            <a:r>
              <a:rPr lang="en-US" baseline="0" dirty="0" smtClean="0"/>
              <a:t> security 45%</a:t>
            </a:r>
          </a:p>
          <a:p>
            <a:pPr marL="228600" indent="-228600">
              <a:buAutoNum type="arabicParenR"/>
            </a:pPr>
            <a:r>
              <a:rPr lang="en-US" baseline="0" dirty="0" err="1" smtClean="0"/>
              <a:t>Disastery</a:t>
            </a:r>
            <a:r>
              <a:rPr lang="en-US" baseline="0" dirty="0" smtClean="0"/>
              <a:t> </a:t>
            </a:r>
            <a:r>
              <a:rPr lang="en-US" baseline="0" dirty="0" err="1" smtClean="0"/>
              <a:t>recopvery</a:t>
            </a:r>
            <a:r>
              <a:rPr lang="en-US" baseline="0" dirty="0" smtClean="0"/>
              <a:t> 33%</a:t>
            </a:r>
          </a:p>
          <a:p>
            <a:pPr marL="228600" indent="-228600">
              <a:buAutoNum type="arabicParenR"/>
            </a:pPr>
            <a:r>
              <a:rPr lang="en-US" baseline="0" dirty="0" smtClean="0"/>
              <a:t>Identity and access management 31%</a:t>
            </a:r>
          </a:p>
          <a:p>
            <a:pPr marL="228600" indent="-228600">
              <a:buAutoNum type="arabicParenR"/>
            </a:pPr>
            <a:r>
              <a:rPr lang="en-US" baseline="0" dirty="0" err="1" smtClean="0"/>
              <a:t>Outsorce</a:t>
            </a:r>
            <a:r>
              <a:rPr lang="en-US" baseline="0" dirty="0" smtClean="0"/>
              <a:t> security 29%</a:t>
            </a:r>
          </a:p>
          <a:p>
            <a:pPr marL="228600" indent="-228600">
              <a:buAutoNum type="arabicParenR"/>
            </a:pPr>
            <a:r>
              <a:rPr lang="en-US" baseline="0" dirty="0" smtClean="0"/>
              <a:t>Business continuity 24%</a:t>
            </a:r>
          </a:p>
          <a:p>
            <a:pPr marL="228600" indent="-228600">
              <a:buAutoNum type="arabicParenR"/>
            </a:pPr>
            <a:r>
              <a:rPr lang="en-US" baseline="0" dirty="0" err="1" smtClean="0"/>
              <a:t>Phiysical</a:t>
            </a:r>
            <a:r>
              <a:rPr lang="en-US" baseline="0" dirty="0" smtClean="0"/>
              <a:t> security 22%</a:t>
            </a:r>
          </a:p>
          <a:p>
            <a:pPr marL="228600" indent="-228600">
              <a:buAutoNum type="arabicParenR"/>
            </a:pPr>
            <a:r>
              <a:rPr lang="en-US" baseline="0" dirty="0" smtClean="0"/>
              <a:t>Other 14%</a:t>
            </a:r>
          </a:p>
          <a:p>
            <a:pPr marL="228600" indent="-228600">
              <a:buAutoNum type="arabicParenR"/>
            </a:pPr>
            <a:r>
              <a:rPr lang="en-US" baseline="0" dirty="0" smtClean="0"/>
              <a:t>Background checks 10%</a:t>
            </a:r>
          </a:p>
          <a:p>
            <a:pPr marL="228600" indent="-228600">
              <a:buAutoNum type="arabicParenR"/>
            </a:pPr>
            <a:r>
              <a:rPr lang="en-US" baseline="0" dirty="0" smtClean="0"/>
              <a:t>Fraud management 4%</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6</a:t>
            </a:fld>
            <a:endParaRPr lang="en-US"/>
          </a:p>
        </p:txBody>
      </p:sp>
    </p:spTree>
    <p:extLst>
      <p:ext uri="{BB962C8B-B14F-4D97-AF65-F5344CB8AC3E}">
        <p14:creationId xmlns:p14="http://schemas.microsoft.com/office/powerpoint/2010/main" val="356328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p:spPr>
        <p:txBody>
          <a:bodyPr/>
          <a:lstStyle>
            <a:lvl1pPr algn="ctr" eaLnBrk="0" hangingPunct="0">
              <a:defRPr sz="2800">
                <a:solidFill>
                  <a:schemeClr val="bg1"/>
                </a:solidFill>
                <a:latin typeface="Arial" charset="0"/>
              </a:defRPr>
            </a:lvl1pPr>
            <a:lvl2pPr marL="742950" indent="-285750" algn="ctr" eaLnBrk="0" hangingPunct="0">
              <a:defRPr sz="2800">
                <a:solidFill>
                  <a:schemeClr val="bg1"/>
                </a:solidFill>
                <a:latin typeface="Arial" charset="0"/>
              </a:defRPr>
            </a:lvl2pPr>
            <a:lvl3pPr marL="1143000" indent="-228600" algn="ctr" eaLnBrk="0" hangingPunct="0">
              <a:defRPr sz="2800">
                <a:solidFill>
                  <a:schemeClr val="bg1"/>
                </a:solidFill>
                <a:latin typeface="Arial" charset="0"/>
              </a:defRPr>
            </a:lvl3pPr>
            <a:lvl4pPr marL="1600200" indent="-228600" algn="ctr" eaLnBrk="0" hangingPunct="0">
              <a:defRPr sz="2800">
                <a:solidFill>
                  <a:schemeClr val="bg1"/>
                </a:solidFill>
                <a:latin typeface="Arial" charset="0"/>
              </a:defRPr>
            </a:lvl4pPr>
            <a:lvl5pPr marL="2057400" indent="-228600" algn="ctr" eaLnBrk="0" hangingPunct="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eaLnBrk="1" hangingPunct="1">
              <a:defRPr/>
            </a:pPr>
            <a:fld id="{89573AF4-A8FD-4D1D-ABAB-822996221700}" type="slidenum">
              <a:rPr lang="en-US" sz="1200" smtClean="0">
                <a:solidFill>
                  <a:schemeClr val="tx1"/>
                </a:solidFill>
              </a:rPr>
              <a:pPr algn="r" eaLnBrk="1" hangingPunct="1">
                <a:defRPr/>
              </a:pPr>
              <a:t>7</a:t>
            </a:fld>
            <a:endParaRPr lang="en-US" sz="1200" smtClean="0">
              <a:solidFill>
                <a:schemeClr val="tx1"/>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point of the slide is we have seen a focus on IS strategy and planning as number 1 priority, but is this really the right priority as a scuba diver that is</a:t>
            </a:r>
          </a:p>
          <a:p>
            <a:r>
              <a:rPr lang="en-US" baseline="0" dirty="0" smtClean="0"/>
              <a:t>FOCUSING ON THE REPORTER RATHER THAN ON THE THREAT COMING FROM BEHIND… perhaps CISOs need to be more situational aware? And sorry yes I tried to shit a brick in a wetsuit, it is not a nice </a:t>
            </a:r>
            <a:r>
              <a:rPr lang="en-US" baseline="0" dirty="0" err="1" smtClean="0"/>
              <a:t>feeeling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BF0D796-D855-4825-8680-75528B37928D}" type="slidenum">
              <a:rPr lang="en-US" smtClean="0"/>
              <a:pPr>
                <a:defRPr/>
              </a:pPr>
              <a:t>8</a:t>
            </a:fld>
            <a:endParaRPr lang="en-US"/>
          </a:p>
        </p:txBody>
      </p:sp>
    </p:spTree>
    <p:extLst>
      <p:ext uri="{BB962C8B-B14F-4D97-AF65-F5344CB8AC3E}">
        <p14:creationId xmlns:p14="http://schemas.microsoft.com/office/powerpoint/2010/main" val="57773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r>
              <a:rPr lang="en-US" b="0" dirty="0" smtClean="0"/>
              <a:t>The main point of this slide, quickly is that one of the things CISO should care of is the</a:t>
            </a:r>
            <a:r>
              <a:rPr lang="en-US" b="0" baseline="0" dirty="0" smtClean="0"/>
              <a:t> escalation of threats, and the fact that have to confront not just </a:t>
            </a:r>
            <a:r>
              <a:rPr lang="en-US" b="0" baseline="0" dirty="0" err="1" smtClean="0"/>
              <a:t>comliance</a:t>
            </a:r>
            <a:r>
              <a:rPr lang="en-US" b="0" baseline="0" dirty="0" smtClean="0"/>
              <a:t> risks but the risk of</a:t>
            </a:r>
          </a:p>
          <a:p>
            <a:r>
              <a:rPr lang="en-US" b="0" baseline="0" dirty="0" smtClean="0"/>
              <a:t>Script kiddies and </a:t>
            </a:r>
            <a:r>
              <a:rPr lang="en-US" b="0" baseline="0" dirty="0" err="1" smtClean="0"/>
              <a:t>hacktivists</a:t>
            </a:r>
            <a:r>
              <a:rPr lang="en-US" b="0" baseline="0" dirty="0" smtClean="0"/>
              <a:t> targeting the site with </a:t>
            </a:r>
            <a:r>
              <a:rPr lang="en-US" b="0" baseline="0" dirty="0" err="1" smtClean="0"/>
              <a:t>ddos</a:t>
            </a:r>
            <a:r>
              <a:rPr lang="en-US" b="0" baseline="0" dirty="0" smtClean="0"/>
              <a:t>, fraudsters and cybercriminals going after credit card data and the money as well as country </a:t>
            </a:r>
            <a:r>
              <a:rPr lang="en-US" b="0" baseline="0" dirty="0" err="1" smtClean="0"/>
              <a:t>sponsoored</a:t>
            </a:r>
            <a:r>
              <a:rPr lang="en-US" b="0" baseline="0" dirty="0" smtClean="0"/>
              <a:t> cyber-spies and threat agents</a:t>
            </a:r>
          </a:p>
          <a:p>
            <a:r>
              <a:rPr lang="en-US" b="0" baseline="0" dirty="0" smtClean="0"/>
              <a:t>So perhaps the focus should be how the CISO can adapt to these threats quick enough not to be caught and loose his job</a:t>
            </a:r>
            <a:endParaRPr lang="en-US" b="0" dirty="0" smtClean="0"/>
          </a:p>
          <a:p>
            <a:pPr marL="342900" indent="-342900">
              <a:spcBef>
                <a:spcPct val="20000"/>
              </a:spcBef>
              <a:buFont typeface="Webdings" pitchFamily="18" charset="2"/>
              <a:buChar char="&lt;"/>
            </a:pPr>
            <a:endParaRPr lang="en-US" sz="2400" dirty="0" smtClean="0"/>
          </a:p>
          <a:p>
            <a:pPr marL="342900" indent="-342900">
              <a:spcBef>
                <a:spcPct val="20000"/>
              </a:spcBef>
              <a:buFont typeface="Webdings" pitchFamily="18" charset="2"/>
              <a:buChar char="&lt;"/>
            </a:pPr>
            <a:r>
              <a:rPr lang="en-US" sz="2400" dirty="0" smtClean="0"/>
              <a:t>Ten </a:t>
            </a:r>
            <a:r>
              <a:rPr lang="en-US" sz="2400" dirty="0" smtClean="0"/>
              <a:t>years ago:</a:t>
            </a:r>
          </a:p>
          <a:p>
            <a:pPr lvl="1">
              <a:spcBef>
                <a:spcPct val="20000"/>
              </a:spcBef>
            </a:pPr>
            <a:r>
              <a:rPr lang="en-US" sz="2400" dirty="0" smtClean="0"/>
              <a:t>Threat agents: script kiddies</a:t>
            </a:r>
          </a:p>
          <a:p>
            <a:pPr lvl="1">
              <a:spcBef>
                <a:spcPct val="20000"/>
              </a:spcBef>
            </a:pPr>
            <a:r>
              <a:rPr lang="en-US" sz="2400" dirty="0" smtClean="0"/>
              <a:t>Motives: becoming famous </a:t>
            </a:r>
          </a:p>
          <a:p>
            <a:pPr lvl="1">
              <a:spcBef>
                <a:spcPct val="20000"/>
              </a:spcBef>
            </a:pPr>
            <a:r>
              <a:rPr lang="en-US" sz="2400" dirty="0" smtClean="0"/>
              <a:t>Severity: occasional denial of service</a:t>
            </a:r>
          </a:p>
          <a:p>
            <a:pPr lvl="1">
              <a:spcBef>
                <a:spcPct val="20000"/>
              </a:spcBef>
            </a:pPr>
            <a:endParaRPr lang="en-US" sz="2400" dirty="0" smtClean="0"/>
          </a:p>
          <a:p>
            <a:pPr marL="342900" indent="-342900">
              <a:spcBef>
                <a:spcPct val="20000"/>
              </a:spcBef>
              <a:buFont typeface="Webdings" pitchFamily="18" charset="2"/>
              <a:buChar char="&lt;"/>
            </a:pPr>
            <a:r>
              <a:rPr lang="en-US" sz="2400" dirty="0" smtClean="0"/>
              <a:t>Today:</a:t>
            </a:r>
          </a:p>
          <a:p>
            <a:pPr lvl="1">
              <a:spcBef>
                <a:spcPct val="20000"/>
              </a:spcBef>
            </a:pPr>
            <a:r>
              <a:rPr lang="en-US" dirty="0" smtClean="0"/>
              <a:t>Threat agents: cybercriminals and </a:t>
            </a:r>
            <a:r>
              <a:rPr lang="en-US" dirty="0" err="1" smtClean="0"/>
              <a:t>hacktivists</a:t>
            </a:r>
            <a:endParaRPr lang="en-US" dirty="0" smtClean="0"/>
          </a:p>
          <a:p>
            <a:pPr lvl="1">
              <a:spcBef>
                <a:spcPct val="20000"/>
              </a:spcBef>
            </a:pPr>
            <a:r>
              <a:rPr lang="en-US" dirty="0" smtClean="0"/>
              <a:t>Motives: financial and political</a:t>
            </a:r>
          </a:p>
          <a:p>
            <a:pPr lvl="1">
              <a:spcBef>
                <a:spcPct val="20000"/>
              </a:spcBef>
            </a:pPr>
            <a:r>
              <a:rPr lang="en-US" dirty="0" smtClean="0"/>
              <a:t>Severity: identity theft, DDOS, online fraud</a:t>
            </a:r>
          </a:p>
          <a:p>
            <a:endParaRPr lang="en-US" b="0" dirty="0" smtClean="0"/>
          </a:p>
        </p:txBody>
      </p:sp>
      <p:sp>
        <p:nvSpPr>
          <p:cNvPr id="60420" name="Slide Number Placeholder 3"/>
          <p:cNvSpPr>
            <a:spLocks noGrp="1"/>
          </p:cNvSpPr>
          <p:nvPr>
            <p:ph type="sldNum" sz="quarter" idx="5"/>
          </p:nvPr>
        </p:nvSpPr>
        <p:spPr>
          <a:extLst/>
        </p:spPr>
        <p:txBody>
          <a:bodyPr/>
          <a:lstStyle>
            <a:lvl1pPr algn="ctr" eaLnBrk="0" hangingPunct="0">
              <a:defRPr sz="2800">
                <a:solidFill>
                  <a:schemeClr val="bg1"/>
                </a:solidFill>
                <a:latin typeface="Arial" charset="0"/>
              </a:defRPr>
            </a:lvl1pPr>
            <a:lvl2pPr marL="742950" indent="-285750" algn="ctr" eaLnBrk="0" hangingPunct="0">
              <a:defRPr sz="2800">
                <a:solidFill>
                  <a:schemeClr val="bg1"/>
                </a:solidFill>
                <a:latin typeface="Arial" charset="0"/>
              </a:defRPr>
            </a:lvl2pPr>
            <a:lvl3pPr marL="1143000" indent="-228600" algn="ctr" eaLnBrk="0" hangingPunct="0">
              <a:defRPr sz="2800">
                <a:solidFill>
                  <a:schemeClr val="bg1"/>
                </a:solidFill>
                <a:latin typeface="Arial" charset="0"/>
              </a:defRPr>
            </a:lvl3pPr>
            <a:lvl4pPr marL="1600200" indent="-228600" algn="ctr" eaLnBrk="0" hangingPunct="0">
              <a:defRPr sz="2800">
                <a:solidFill>
                  <a:schemeClr val="bg1"/>
                </a:solidFill>
                <a:latin typeface="Arial" charset="0"/>
              </a:defRPr>
            </a:lvl4pPr>
            <a:lvl5pPr marL="2057400" indent="-228600" algn="ctr" eaLnBrk="0" hangingPunct="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eaLnBrk="1" hangingPunct="1">
              <a:defRPr/>
            </a:pPr>
            <a:fld id="{AB5248BB-1519-4685-8557-018FB3E0DF4D}" type="slidenum">
              <a:rPr lang="en-US" sz="1200" smtClean="0">
                <a:solidFill>
                  <a:schemeClr val="tx1"/>
                </a:solidFill>
              </a:rPr>
              <a:pPr algn="r" eaLnBrk="1" hangingPunct="1">
                <a:defRPr/>
              </a:pPr>
              <a:t>9</a:t>
            </a:fld>
            <a:endParaRPr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447800" y="762000"/>
            <a:ext cx="7696200" cy="4953000"/>
          </a:xfrm>
          <a:prstGeom prst="rect">
            <a:avLst/>
          </a:prstGeom>
          <a:solidFill>
            <a:srgbClr val="EAEAEA"/>
          </a:solidFill>
          <a:ln>
            <a:noFill/>
          </a:ln>
          <a:extLst/>
        </p:spPr>
        <p:txBody>
          <a:bodyPr wrap="none" lIns="91420" tIns="45711" rIns="91420" bIns="45711" anchor="ctr"/>
          <a:lstStyle/>
          <a:p>
            <a:pPr algn="ctr">
              <a:defRPr/>
            </a:pPr>
            <a:endParaRPr lang="en-US" sz="1800"/>
          </a:p>
        </p:txBody>
      </p:sp>
      <p:sp>
        <p:nvSpPr>
          <p:cNvPr id="5" name="Rectangle 5"/>
          <p:cNvSpPr>
            <a:spLocks noChangeArrowheads="1"/>
          </p:cNvSpPr>
          <p:nvPr/>
        </p:nvSpPr>
        <p:spPr bwMode="auto">
          <a:xfrm>
            <a:off x="0" y="0"/>
            <a:ext cx="9144000" cy="609600"/>
          </a:xfrm>
          <a:prstGeom prst="rect">
            <a:avLst/>
          </a:prstGeom>
          <a:solidFill>
            <a:srgbClr val="336699"/>
          </a:solidFill>
          <a:ln>
            <a:noFill/>
          </a:ln>
          <a:extLst/>
        </p:spPr>
        <p:txBody>
          <a:bodyPr wrap="none" lIns="91420" tIns="45711" rIns="91420" bIns="45711" anchor="ctr"/>
          <a:lstStyle/>
          <a:p>
            <a:pPr algn="ctr">
              <a:defRPr/>
            </a:pPr>
            <a:endParaRPr lang="en-US" sz="1800"/>
          </a:p>
        </p:txBody>
      </p:sp>
      <p:sp>
        <p:nvSpPr>
          <p:cNvPr id="6" name="Rectangle 6"/>
          <p:cNvSpPr>
            <a:spLocks noChangeArrowheads="1"/>
          </p:cNvSpPr>
          <p:nvPr/>
        </p:nvSpPr>
        <p:spPr bwMode="auto">
          <a:xfrm>
            <a:off x="0" y="5715000"/>
            <a:ext cx="9144000" cy="1149350"/>
          </a:xfrm>
          <a:prstGeom prst="rect">
            <a:avLst/>
          </a:prstGeom>
          <a:solidFill>
            <a:srgbClr val="336699"/>
          </a:solidFill>
          <a:ln>
            <a:noFill/>
          </a:ln>
          <a:extLst/>
        </p:spPr>
        <p:txBody>
          <a:bodyPr wrap="none" anchor="ctr"/>
          <a:lstStyle/>
          <a:p>
            <a:pPr eaLnBrk="0" hangingPunct="0">
              <a:defRPr/>
            </a:pPr>
            <a:endParaRPr lang="en-US" sz="2800">
              <a:solidFill>
                <a:schemeClr val="bg1"/>
              </a:solidFill>
              <a:latin typeface="Arial" charset="0"/>
            </a:endParaRPr>
          </a:p>
        </p:txBody>
      </p:sp>
      <p:pic>
        <p:nvPicPr>
          <p:cNvPr id="7" name="Picture 7" descr="owasp"/>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8"/>
          <p:cNvSpPr txBox="1">
            <a:spLocks noChangeArrowheads="1"/>
          </p:cNvSpPr>
          <p:nvPr/>
        </p:nvSpPr>
        <p:spPr bwMode="auto">
          <a:xfrm>
            <a:off x="4038600" y="5165725"/>
            <a:ext cx="4191000" cy="549275"/>
          </a:xfrm>
          <a:prstGeom prst="rect">
            <a:avLst/>
          </a:prstGeom>
          <a:noFill/>
          <a:ln>
            <a:noFill/>
          </a:ln>
          <a:extLst/>
        </p:spPr>
        <p:txBody>
          <a:bodyPr lIns="91420" tIns="45711" rIns="91420" bIns="45711">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sz="1000">
                <a:solidFill>
                  <a:srgbClr val="969696"/>
                </a:solidFill>
                <a:latin typeface="Tahoma" pitchFamily="34" charset="0"/>
                <a:cs typeface="+mn-cs"/>
              </a:rPr>
              <a:t>Copyright © 2011 - The OWASP Foundation</a:t>
            </a:r>
          </a:p>
          <a:p>
            <a:pPr>
              <a:defRPr/>
            </a:pPr>
            <a:r>
              <a:rPr lang="en-US" sz="1000">
                <a:solidFill>
                  <a:srgbClr val="969696"/>
                </a:solidFill>
                <a:latin typeface="Tahoma" pitchFamily="34" charset="0"/>
                <a:cs typeface="+mn-cs"/>
              </a:rPr>
              <a:t>Permission is granted to copy, distribute and/or modify this document under the terms of the GNU Free Documentation License.</a:t>
            </a:r>
          </a:p>
        </p:txBody>
      </p:sp>
      <p:sp>
        <p:nvSpPr>
          <p:cNvPr id="9" name="Rectangle 9"/>
          <p:cNvSpPr>
            <a:spLocks noChangeArrowheads="1"/>
          </p:cNvSpPr>
          <p:nvPr/>
        </p:nvSpPr>
        <p:spPr bwMode="auto">
          <a:xfrm>
            <a:off x="0" y="609600"/>
            <a:ext cx="9144000" cy="152400"/>
          </a:xfrm>
          <a:prstGeom prst="rect">
            <a:avLst/>
          </a:prstGeom>
          <a:solidFill>
            <a:srgbClr val="777777"/>
          </a:solidFill>
          <a:ln>
            <a:noFill/>
          </a:ln>
          <a:extLst/>
        </p:spPr>
        <p:txBody>
          <a:bodyPr wrap="none" lIns="91420" tIns="45711" rIns="91420" bIns="45711" anchor="ctr"/>
          <a:lstStyle/>
          <a:p>
            <a:pPr algn="ctr">
              <a:defRPr/>
            </a:pPr>
            <a:endParaRPr lang="en-US" sz="1800"/>
          </a:p>
        </p:txBody>
      </p:sp>
      <p:sp>
        <p:nvSpPr>
          <p:cNvPr id="10" name="Rectangle 10"/>
          <p:cNvSpPr>
            <a:spLocks noChangeArrowheads="1"/>
          </p:cNvSpPr>
          <p:nvPr/>
        </p:nvSpPr>
        <p:spPr bwMode="auto">
          <a:xfrm>
            <a:off x="6350" y="755650"/>
            <a:ext cx="1417638" cy="3740150"/>
          </a:xfrm>
          <a:prstGeom prst="rect">
            <a:avLst/>
          </a:prstGeom>
          <a:solidFill>
            <a:srgbClr val="003399">
              <a:alpha val="58823"/>
            </a:srgbClr>
          </a:solidFill>
          <a:ln>
            <a:noFill/>
          </a:ln>
          <a:extLst/>
        </p:spPr>
        <p:txBody>
          <a:bodyPr wrap="none" lIns="91420" tIns="45711" rIns="91420" bIns="45711" anchor="ctr"/>
          <a:lstStyle/>
          <a:p>
            <a:pPr algn="ctr">
              <a:defRPr/>
            </a:pPr>
            <a:endParaRPr lang="en-US" sz="1800"/>
          </a:p>
        </p:txBody>
      </p:sp>
      <p:sp>
        <p:nvSpPr>
          <p:cNvPr id="11" name="Rectangle 11"/>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lIns="91420" tIns="45711" rIns="91420" bIns="45711" anchor="ctr"/>
          <a:lstStyle/>
          <a:p>
            <a:pPr algn="ctr">
              <a:defRPr/>
            </a:pPr>
            <a:endParaRPr lang="en-US" sz="1800">
              <a:cs typeface="+mn-cs"/>
            </a:endParaRPr>
          </a:p>
        </p:txBody>
      </p:sp>
      <p:sp>
        <p:nvSpPr>
          <p:cNvPr id="12" name="Rectangle 12"/>
          <p:cNvSpPr>
            <a:spLocks noChangeArrowheads="1"/>
          </p:cNvSpPr>
          <p:nvPr/>
        </p:nvSpPr>
        <p:spPr bwMode="auto">
          <a:xfrm>
            <a:off x="6350" y="4845050"/>
            <a:ext cx="1417638" cy="565150"/>
          </a:xfrm>
          <a:prstGeom prst="rect">
            <a:avLst/>
          </a:prstGeom>
          <a:solidFill>
            <a:srgbClr val="339933">
              <a:alpha val="70979"/>
            </a:srgbClr>
          </a:solidFill>
          <a:ln>
            <a:noFill/>
          </a:ln>
          <a:extLst/>
        </p:spPr>
        <p:txBody>
          <a:bodyPr wrap="none" lIns="91420" tIns="45711" rIns="91420" bIns="45711" anchor="ctr"/>
          <a:lstStyle/>
          <a:p>
            <a:pPr algn="ctr">
              <a:defRPr/>
            </a:pPr>
            <a:endParaRPr lang="en-US" sz="1800"/>
          </a:p>
        </p:txBody>
      </p:sp>
      <p:sp>
        <p:nvSpPr>
          <p:cNvPr id="13" name="Rectangle 13"/>
          <p:cNvSpPr>
            <a:spLocks noChangeArrowheads="1"/>
          </p:cNvSpPr>
          <p:nvPr/>
        </p:nvSpPr>
        <p:spPr bwMode="auto">
          <a:xfrm>
            <a:off x="6350" y="2667000"/>
            <a:ext cx="1417638" cy="1219200"/>
          </a:xfrm>
          <a:prstGeom prst="rect">
            <a:avLst/>
          </a:prstGeom>
          <a:solidFill>
            <a:srgbClr val="003366">
              <a:alpha val="59999"/>
            </a:srgbClr>
          </a:solidFill>
          <a:ln>
            <a:noFill/>
          </a:ln>
          <a:extLst/>
        </p:spPr>
        <p:txBody>
          <a:bodyPr wrap="none" lIns="91420" tIns="45711" rIns="91420" bIns="45711" anchor="ctr"/>
          <a:lstStyle/>
          <a:p>
            <a:pPr algn="ctr">
              <a:defRPr/>
            </a:pPr>
            <a:endParaRPr lang="en-US" sz="1800"/>
          </a:p>
        </p:txBody>
      </p:sp>
      <p:sp>
        <p:nvSpPr>
          <p:cNvPr id="14" name="Rectangle 14"/>
          <p:cNvSpPr>
            <a:spLocks noChangeArrowheads="1"/>
          </p:cNvSpPr>
          <p:nvPr/>
        </p:nvSpPr>
        <p:spPr bwMode="auto">
          <a:xfrm>
            <a:off x="1452563" y="2667000"/>
            <a:ext cx="681037" cy="1219200"/>
          </a:xfrm>
          <a:prstGeom prst="rect">
            <a:avLst/>
          </a:prstGeom>
          <a:solidFill>
            <a:srgbClr val="339933">
              <a:alpha val="70979"/>
            </a:srgbClr>
          </a:solidFill>
          <a:ln>
            <a:noFill/>
          </a:ln>
          <a:extLst/>
        </p:spPr>
        <p:txBody>
          <a:bodyPr wrap="none" lIns="91420" tIns="45711" rIns="91420" bIns="45711" anchor="ctr"/>
          <a:lstStyle/>
          <a:p>
            <a:pPr algn="ctr">
              <a:defRPr/>
            </a:pPr>
            <a:endParaRPr lang="en-US" sz="1800"/>
          </a:p>
        </p:txBody>
      </p:sp>
      <p:sp>
        <p:nvSpPr>
          <p:cNvPr id="15" name="Rectangle 15"/>
          <p:cNvSpPr>
            <a:spLocks noChangeArrowheads="1"/>
          </p:cNvSpPr>
          <p:nvPr/>
        </p:nvSpPr>
        <p:spPr bwMode="auto">
          <a:xfrm>
            <a:off x="2170113" y="2667000"/>
            <a:ext cx="681037" cy="1219200"/>
          </a:xfrm>
          <a:prstGeom prst="rect">
            <a:avLst/>
          </a:prstGeom>
          <a:solidFill>
            <a:srgbClr val="339933">
              <a:alpha val="70979"/>
            </a:srgbClr>
          </a:solidFill>
          <a:ln>
            <a:noFill/>
          </a:ln>
          <a:extLst/>
        </p:spPr>
        <p:txBody>
          <a:bodyPr wrap="none" lIns="91420" tIns="45711" rIns="91420" bIns="45711" anchor="ctr"/>
          <a:lstStyle/>
          <a:p>
            <a:pPr algn="ctr">
              <a:defRPr/>
            </a:pPr>
            <a:endParaRPr lang="en-US" sz="1800"/>
          </a:p>
        </p:txBody>
      </p:sp>
      <p:sp>
        <p:nvSpPr>
          <p:cNvPr id="16" name="Rectangle 16"/>
          <p:cNvSpPr>
            <a:spLocks noChangeArrowheads="1"/>
          </p:cNvSpPr>
          <p:nvPr/>
        </p:nvSpPr>
        <p:spPr bwMode="auto">
          <a:xfrm>
            <a:off x="0" y="2641600"/>
            <a:ext cx="9144000" cy="26988"/>
          </a:xfrm>
          <a:prstGeom prst="rect">
            <a:avLst/>
          </a:prstGeom>
          <a:solidFill>
            <a:schemeClr val="bg1"/>
          </a:solidFill>
          <a:ln>
            <a:noFill/>
          </a:ln>
          <a:extLst/>
        </p:spPr>
        <p:txBody>
          <a:bodyPr wrap="none" lIns="91420" tIns="45711" rIns="91420" bIns="45711" anchor="ctr"/>
          <a:lstStyle/>
          <a:p>
            <a:pPr algn="ctr">
              <a:defRPr/>
            </a:pPr>
            <a:endParaRPr lang="en-US" sz="1800"/>
          </a:p>
        </p:txBody>
      </p:sp>
      <p:sp>
        <p:nvSpPr>
          <p:cNvPr id="17" name="Text Box 17"/>
          <p:cNvSpPr txBox="1">
            <a:spLocks noChangeArrowheads="1"/>
          </p:cNvSpPr>
          <p:nvPr/>
        </p:nvSpPr>
        <p:spPr bwMode="auto">
          <a:xfrm>
            <a:off x="4038600" y="5937250"/>
            <a:ext cx="4800600" cy="519113"/>
          </a:xfrm>
          <a:prstGeom prst="rect">
            <a:avLst/>
          </a:prstGeom>
          <a:noFill/>
          <a:ln>
            <a:noFill/>
          </a:ln>
          <a:extLst/>
        </p:spPr>
        <p:txBody>
          <a:bodyPr lIns="91420" tIns="45711" rIns="91420" bIns="45711">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b="1">
                <a:solidFill>
                  <a:srgbClr val="EAEAEA"/>
                </a:solidFill>
                <a:latin typeface="Tahoma" pitchFamily="34" charset="0"/>
                <a:cs typeface="+mn-cs"/>
              </a:rPr>
              <a:t>The OWASP Foundation</a:t>
            </a:r>
          </a:p>
        </p:txBody>
      </p:sp>
      <p:sp>
        <p:nvSpPr>
          <p:cNvPr id="18" name="Rectangle 18"/>
          <p:cNvSpPr>
            <a:spLocks noChangeArrowheads="1"/>
          </p:cNvSpPr>
          <p:nvPr/>
        </p:nvSpPr>
        <p:spPr bwMode="auto">
          <a:xfrm>
            <a:off x="8462963" y="2667000"/>
            <a:ext cx="681037" cy="1219200"/>
          </a:xfrm>
          <a:prstGeom prst="rect">
            <a:avLst/>
          </a:prstGeom>
          <a:solidFill>
            <a:srgbClr val="339933">
              <a:alpha val="70979"/>
            </a:srgbClr>
          </a:solidFill>
          <a:ln>
            <a:noFill/>
          </a:ln>
          <a:extLst/>
        </p:spPr>
        <p:txBody>
          <a:bodyPr wrap="none" lIns="91420" tIns="45711" rIns="91420" bIns="45711" anchor="ctr"/>
          <a:lstStyle/>
          <a:p>
            <a:pPr algn="ctr">
              <a:defRPr/>
            </a:pPr>
            <a:endParaRPr lang="en-US" sz="1800"/>
          </a:p>
        </p:txBody>
      </p:sp>
      <p:sp>
        <p:nvSpPr>
          <p:cNvPr id="19" name="Freeform 19"/>
          <p:cNvSpPr>
            <a:spLocks/>
          </p:cNvSpPr>
          <p:nvPr/>
        </p:nvSpPr>
        <p:spPr bwMode="auto">
          <a:xfrm>
            <a:off x="2705100" y="2667000"/>
            <a:ext cx="1028700" cy="1219200"/>
          </a:xfrm>
          <a:custGeom>
            <a:avLst/>
            <a:gdLst>
              <a:gd name="T0" fmla="*/ 0 w 456"/>
              <a:gd name="T1" fmla="*/ 0 h 528"/>
              <a:gd name="T2" fmla="*/ 0 w 456"/>
              <a:gd name="T3" fmla="*/ 2147483647 h 528"/>
              <a:gd name="T4" fmla="*/ 2147483647 w 456"/>
              <a:gd name="T5" fmla="*/ 2147483647 h 528"/>
              <a:gd name="T6" fmla="*/ 2147483647 w 456"/>
              <a:gd name="T7" fmla="*/ 2147483647 h 528"/>
              <a:gd name="T8" fmla="*/ 2147483647 w 456"/>
              <a:gd name="T9" fmla="*/ 2147483647 h 528"/>
              <a:gd name="T10" fmla="*/ 0 w 456"/>
              <a:gd name="T11" fmla="*/ 0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 h="528">
                <a:moveTo>
                  <a:pt x="0" y="0"/>
                </a:moveTo>
                <a:lnTo>
                  <a:pt x="0" y="528"/>
                </a:lnTo>
                <a:lnTo>
                  <a:pt x="192" y="528"/>
                </a:lnTo>
                <a:lnTo>
                  <a:pt x="452" y="260"/>
                </a:lnTo>
                <a:lnTo>
                  <a:pt x="456" y="1"/>
                </a:lnTo>
                <a:lnTo>
                  <a:pt x="0" y="0"/>
                </a:lnTo>
                <a:close/>
              </a:path>
            </a:pathLst>
          </a:custGeom>
          <a:solidFill>
            <a:srgbClr val="339933">
              <a:alpha val="32941"/>
            </a:srgbClr>
          </a:solidFill>
          <a:ln>
            <a:noFill/>
          </a:ln>
          <a:extLst/>
        </p:spPr>
        <p:txBody>
          <a:bodyPr/>
          <a:lstStyle/>
          <a:p>
            <a:pPr algn="ctr">
              <a:defRPr/>
            </a:pPr>
            <a:endParaRPr lang="en-US"/>
          </a:p>
        </p:txBody>
      </p:sp>
      <p:sp>
        <p:nvSpPr>
          <p:cNvPr id="20" name="Freeform 20"/>
          <p:cNvSpPr>
            <a:spLocks/>
          </p:cNvSpPr>
          <p:nvPr/>
        </p:nvSpPr>
        <p:spPr bwMode="auto">
          <a:xfrm rot="10800000">
            <a:off x="7385050" y="2667000"/>
            <a:ext cx="1028700" cy="1219200"/>
          </a:xfrm>
          <a:custGeom>
            <a:avLst/>
            <a:gdLst>
              <a:gd name="T0" fmla="*/ 0 w 456"/>
              <a:gd name="T1" fmla="*/ 0 h 528"/>
              <a:gd name="T2" fmla="*/ 0 w 456"/>
              <a:gd name="T3" fmla="*/ 2147483647 h 528"/>
              <a:gd name="T4" fmla="*/ 2147483647 w 456"/>
              <a:gd name="T5" fmla="*/ 2147483647 h 528"/>
              <a:gd name="T6" fmla="*/ 2147483647 w 456"/>
              <a:gd name="T7" fmla="*/ 2147483647 h 528"/>
              <a:gd name="T8" fmla="*/ 2147483647 w 456"/>
              <a:gd name="T9" fmla="*/ 2147483647 h 528"/>
              <a:gd name="T10" fmla="*/ 0 w 456"/>
              <a:gd name="T11" fmla="*/ 0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 h="528">
                <a:moveTo>
                  <a:pt x="0" y="0"/>
                </a:moveTo>
                <a:lnTo>
                  <a:pt x="0" y="528"/>
                </a:lnTo>
                <a:lnTo>
                  <a:pt x="192" y="528"/>
                </a:lnTo>
                <a:lnTo>
                  <a:pt x="452" y="260"/>
                </a:lnTo>
                <a:lnTo>
                  <a:pt x="456" y="1"/>
                </a:lnTo>
                <a:lnTo>
                  <a:pt x="0" y="0"/>
                </a:lnTo>
                <a:close/>
              </a:path>
            </a:pathLst>
          </a:custGeom>
          <a:solidFill>
            <a:srgbClr val="339933">
              <a:alpha val="32941"/>
            </a:srgbClr>
          </a:solidFill>
          <a:ln>
            <a:noFill/>
          </a:ln>
          <a:extLst/>
        </p:spPr>
        <p:txBody>
          <a:bodyPr/>
          <a:lstStyle/>
          <a:p>
            <a:pPr algn="ctr">
              <a:defRPr/>
            </a:pPr>
            <a:endParaRPr lang="en-US"/>
          </a:p>
        </p:txBody>
      </p:sp>
      <p:sp>
        <p:nvSpPr>
          <p:cNvPr id="21" name="Text Box 21"/>
          <p:cNvSpPr txBox="1">
            <a:spLocks noChangeArrowheads="1"/>
          </p:cNvSpPr>
          <p:nvPr/>
        </p:nvSpPr>
        <p:spPr bwMode="auto">
          <a:xfrm>
            <a:off x="1524000" y="4229100"/>
            <a:ext cx="2667000" cy="519113"/>
          </a:xfrm>
          <a:prstGeom prst="rect">
            <a:avLst/>
          </a:prstGeom>
          <a:noFill/>
          <a:ln>
            <a:noFill/>
          </a:ln>
          <a:extLst/>
        </p:spPr>
        <p:txBody>
          <a:bodyPr lIns="91420" tIns="45711" rIns="91420" bIns="45711">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b="1">
                <a:solidFill>
                  <a:srgbClr val="777777"/>
                </a:solidFill>
                <a:latin typeface="Tahoma" pitchFamily="34" charset="0"/>
                <a:cs typeface="+mn-cs"/>
              </a:rPr>
              <a:t>OWASP</a:t>
            </a:r>
          </a:p>
        </p:txBody>
      </p:sp>
      <p:sp>
        <p:nvSpPr>
          <p:cNvPr id="22" name="Text Box 22"/>
          <p:cNvSpPr txBox="1">
            <a:spLocks noChangeArrowheads="1"/>
          </p:cNvSpPr>
          <p:nvPr/>
        </p:nvSpPr>
        <p:spPr bwMode="auto">
          <a:xfrm>
            <a:off x="4038600" y="6326188"/>
            <a:ext cx="4800600" cy="336550"/>
          </a:xfrm>
          <a:prstGeom prst="rect">
            <a:avLst/>
          </a:prstGeom>
          <a:noFill/>
          <a:ln>
            <a:noFill/>
          </a:ln>
          <a:extLst/>
        </p:spPr>
        <p:txBody>
          <a:bodyPr lIns="91420" tIns="45711" rIns="91420" bIns="45711">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sz="1600" u="sng">
                <a:solidFill>
                  <a:srgbClr val="EAEAEA"/>
                </a:solidFill>
                <a:latin typeface="Tahoma" pitchFamily="34" charset="0"/>
                <a:cs typeface="+mn-cs"/>
              </a:rPr>
              <a:t>http://www.owasp.org</a:t>
            </a:r>
            <a:r>
              <a:rPr lang="en-US" sz="1600">
                <a:solidFill>
                  <a:srgbClr val="EAEAEA"/>
                </a:solidFill>
                <a:latin typeface="Tahoma" pitchFamily="34" charset="0"/>
                <a:cs typeface="+mn-cs"/>
              </a:rPr>
              <a:t> </a:t>
            </a:r>
          </a:p>
        </p:txBody>
      </p:sp>
      <p:sp>
        <p:nvSpPr>
          <p:cNvPr id="12291" name="Rectangle 3"/>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12292" name="Rectangle 4"/>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0E2B2750-976C-4472-97BD-0DB80EFD12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5138445-D2AE-485B-8C0F-913D429C8C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8079341A-27C9-4475-8A4E-B38E790BE27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1447800" y="762000"/>
            <a:ext cx="7696200" cy="4953000"/>
          </a:xfrm>
          <a:prstGeom prst="rect">
            <a:avLst/>
          </a:prstGeom>
          <a:solidFill>
            <a:srgbClr val="EAEAEA"/>
          </a:solidFill>
          <a:ln>
            <a:noFill/>
          </a:ln>
          <a:extLst/>
        </p:spPr>
        <p:txBody>
          <a:bodyPr wrap="none" anchor="ctr"/>
          <a:lstStyle/>
          <a:p>
            <a:pPr algn="ctr">
              <a:defRPr/>
            </a:pPr>
            <a:endParaRPr lang="en-US" sz="1800">
              <a:solidFill>
                <a:srgbClr val="000000"/>
              </a:solidFill>
            </a:endParaRPr>
          </a:p>
        </p:txBody>
      </p:sp>
      <p:sp>
        <p:nvSpPr>
          <p:cNvPr id="5" name="Rectangle 9"/>
          <p:cNvSpPr>
            <a:spLocks noChangeArrowheads="1"/>
          </p:cNvSpPr>
          <p:nvPr/>
        </p:nvSpPr>
        <p:spPr bwMode="auto">
          <a:xfrm>
            <a:off x="0" y="0"/>
            <a:ext cx="9144000" cy="609600"/>
          </a:xfrm>
          <a:prstGeom prst="rect">
            <a:avLst/>
          </a:prstGeom>
          <a:solidFill>
            <a:srgbClr val="336699"/>
          </a:solidFill>
          <a:ln>
            <a:noFill/>
          </a:ln>
          <a:extLst/>
        </p:spPr>
        <p:txBody>
          <a:bodyPr wrap="none" anchor="ctr"/>
          <a:lstStyle/>
          <a:p>
            <a:pPr algn="ctr">
              <a:defRPr/>
            </a:pPr>
            <a:endParaRPr lang="en-US" sz="1800">
              <a:solidFill>
                <a:srgbClr val="000000"/>
              </a:solidFill>
            </a:endParaRPr>
          </a:p>
        </p:txBody>
      </p:sp>
      <p:sp>
        <p:nvSpPr>
          <p:cNvPr id="6" name="Rectangle 10"/>
          <p:cNvSpPr>
            <a:spLocks noChangeArrowheads="1"/>
          </p:cNvSpPr>
          <p:nvPr/>
        </p:nvSpPr>
        <p:spPr bwMode="auto">
          <a:xfrm>
            <a:off x="0" y="5715000"/>
            <a:ext cx="9144000" cy="1149350"/>
          </a:xfrm>
          <a:prstGeom prst="rect">
            <a:avLst/>
          </a:prstGeom>
          <a:solidFill>
            <a:srgbClr val="336699"/>
          </a:solidFill>
          <a:ln>
            <a:noFill/>
          </a:ln>
          <a:extLst/>
        </p:spPr>
        <p:txBody>
          <a:bodyPr wrap="none" anchor="ctr"/>
          <a:lstStyle/>
          <a:p>
            <a:pPr>
              <a:defRPr/>
            </a:pPr>
            <a:endParaRPr lang="en-CA" sz="1800">
              <a:solidFill>
                <a:srgbClr val="000000"/>
              </a:solidFill>
              <a:latin typeface="Times New Roman" pitchFamily="18" charset="0"/>
            </a:endParaRPr>
          </a:p>
        </p:txBody>
      </p:sp>
      <p:pic>
        <p:nvPicPr>
          <p:cNvPr id="7" name="Picture 11" descr="owasp"/>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p:nvSpPr>
        <p:spPr bwMode="auto">
          <a:xfrm>
            <a:off x="4038600" y="5165725"/>
            <a:ext cx="4191000" cy="549275"/>
          </a:xfrm>
          <a:prstGeom prst="rect">
            <a:avLst/>
          </a:prstGeom>
          <a:noFill/>
          <a:ln>
            <a:noFill/>
          </a:ln>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sz="1000">
                <a:solidFill>
                  <a:srgbClr val="969696"/>
                </a:solidFill>
                <a:latin typeface="Tahoma" pitchFamily="34" charset="0"/>
                <a:cs typeface="+mn-cs"/>
              </a:rPr>
              <a:t>Copyright 2009 © The OWASP Foundation</a:t>
            </a:r>
          </a:p>
          <a:p>
            <a:pPr>
              <a:defRPr/>
            </a:pPr>
            <a:r>
              <a:rPr lang="en-US" sz="1000">
                <a:solidFill>
                  <a:srgbClr val="969696"/>
                </a:solidFill>
                <a:latin typeface="Tahoma" pitchFamily="34" charset="0"/>
                <a:cs typeface="+mn-cs"/>
              </a:rPr>
              <a:t>Permission is granted to copy, distribute and/or modify this document under the terms of the OWASP License.</a:t>
            </a:r>
          </a:p>
        </p:txBody>
      </p:sp>
      <p:sp>
        <p:nvSpPr>
          <p:cNvPr id="9" name="Rectangle 14"/>
          <p:cNvSpPr>
            <a:spLocks noChangeArrowheads="1"/>
          </p:cNvSpPr>
          <p:nvPr/>
        </p:nvSpPr>
        <p:spPr bwMode="auto">
          <a:xfrm>
            <a:off x="0" y="609600"/>
            <a:ext cx="9144000" cy="152400"/>
          </a:xfrm>
          <a:prstGeom prst="rect">
            <a:avLst/>
          </a:prstGeom>
          <a:solidFill>
            <a:srgbClr val="777777"/>
          </a:solidFill>
          <a:ln>
            <a:noFill/>
          </a:ln>
          <a:extLst/>
        </p:spPr>
        <p:txBody>
          <a:bodyPr wrap="none" anchor="ctr"/>
          <a:lstStyle/>
          <a:p>
            <a:pPr algn="ctr">
              <a:defRPr/>
            </a:pPr>
            <a:endParaRPr lang="en-US" sz="1800">
              <a:solidFill>
                <a:srgbClr val="000000"/>
              </a:solidFill>
            </a:endParaRPr>
          </a:p>
        </p:txBody>
      </p:sp>
      <p:sp>
        <p:nvSpPr>
          <p:cNvPr id="10" name="Rectangle 16"/>
          <p:cNvSpPr>
            <a:spLocks noChangeArrowheads="1"/>
          </p:cNvSpPr>
          <p:nvPr/>
        </p:nvSpPr>
        <p:spPr bwMode="auto">
          <a:xfrm>
            <a:off x="6350" y="755650"/>
            <a:ext cx="1417638" cy="3740150"/>
          </a:xfrm>
          <a:prstGeom prst="rect">
            <a:avLst/>
          </a:prstGeom>
          <a:solidFill>
            <a:srgbClr val="003399">
              <a:alpha val="58823"/>
            </a:srgbClr>
          </a:solidFill>
          <a:ln>
            <a:noFill/>
          </a:ln>
          <a:extLst/>
        </p:spPr>
        <p:txBody>
          <a:bodyPr wrap="none" anchor="ctr"/>
          <a:lstStyle/>
          <a:p>
            <a:pPr algn="ctr">
              <a:defRPr/>
            </a:pPr>
            <a:endParaRPr lang="en-US" sz="1800">
              <a:solidFill>
                <a:srgbClr val="000000"/>
              </a:solidFill>
            </a:endParaRPr>
          </a:p>
        </p:txBody>
      </p:sp>
      <p:sp>
        <p:nvSpPr>
          <p:cNvPr id="11" name="Rectangle 18"/>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sz="1800">
              <a:solidFill>
                <a:srgbClr val="000000"/>
              </a:solidFill>
              <a:cs typeface="+mn-cs"/>
            </a:endParaRPr>
          </a:p>
        </p:txBody>
      </p:sp>
      <p:sp>
        <p:nvSpPr>
          <p:cNvPr id="12" name="Rectangle 19"/>
          <p:cNvSpPr>
            <a:spLocks noChangeArrowheads="1"/>
          </p:cNvSpPr>
          <p:nvPr/>
        </p:nvSpPr>
        <p:spPr bwMode="auto">
          <a:xfrm>
            <a:off x="6350" y="4845050"/>
            <a:ext cx="1417638" cy="565150"/>
          </a:xfrm>
          <a:prstGeom prst="rect">
            <a:avLst/>
          </a:prstGeom>
          <a:solidFill>
            <a:srgbClr val="339933">
              <a:alpha val="70979"/>
            </a:srgbClr>
          </a:solidFill>
          <a:ln>
            <a:noFill/>
          </a:ln>
          <a:extLst/>
        </p:spPr>
        <p:txBody>
          <a:bodyPr wrap="none" anchor="ctr"/>
          <a:lstStyle/>
          <a:p>
            <a:pPr algn="ctr">
              <a:defRPr/>
            </a:pPr>
            <a:endParaRPr lang="en-US" sz="1800">
              <a:solidFill>
                <a:srgbClr val="000000"/>
              </a:solidFill>
            </a:endParaRPr>
          </a:p>
        </p:txBody>
      </p:sp>
      <p:sp>
        <p:nvSpPr>
          <p:cNvPr id="13" name="Rectangle 20"/>
          <p:cNvSpPr>
            <a:spLocks noChangeArrowheads="1"/>
          </p:cNvSpPr>
          <p:nvPr/>
        </p:nvSpPr>
        <p:spPr bwMode="auto">
          <a:xfrm>
            <a:off x="6350" y="2667000"/>
            <a:ext cx="1417638" cy="1219200"/>
          </a:xfrm>
          <a:prstGeom prst="rect">
            <a:avLst/>
          </a:prstGeom>
          <a:solidFill>
            <a:srgbClr val="003366">
              <a:alpha val="59999"/>
            </a:srgbClr>
          </a:solidFill>
          <a:ln>
            <a:noFill/>
          </a:ln>
          <a:extLst/>
        </p:spPr>
        <p:txBody>
          <a:bodyPr wrap="none" anchor="ctr"/>
          <a:lstStyle/>
          <a:p>
            <a:pPr algn="ctr">
              <a:defRPr/>
            </a:pPr>
            <a:endParaRPr lang="en-US" sz="1800">
              <a:solidFill>
                <a:srgbClr val="000000"/>
              </a:solidFill>
            </a:endParaRPr>
          </a:p>
        </p:txBody>
      </p:sp>
      <p:sp>
        <p:nvSpPr>
          <p:cNvPr id="14" name="Rectangle 21"/>
          <p:cNvSpPr>
            <a:spLocks noChangeArrowheads="1"/>
          </p:cNvSpPr>
          <p:nvPr/>
        </p:nvSpPr>
        <p:spPr bwMode="auto">
          <a:xfrm>
            <a:off x="1452563" y="2667000"/>
            <a:ext cx="681037" cy="1219200"/>
          </a:xfrm>
          <a:prstGeom prst="rect">
            <a:avLst/>
          </a:prstGeom>
          <a:solidFill>
            <a:srgbClr val="339933">
              <a:alpha val="70979"/>
            </a:srgbClr>
          </a:solidFill>
          <a:ln>
            <a:noFill/>
          </a:ln>
          <a:extLst/>
        </p:spPr>
        <p:txBody>
          <a:bodyPr wrap="none" anchor="ctr"/>
          <a:lstStyle/>
          <a:p>
            <a:pPr algn="ctr">
              <a:defRPr/>
            </a:pPr>
            <a:endParaRPr lang="en-US" sz="1800">
              <a:solidFill>
                <a:srgbClr val="000000"/>
              </a:solidFill>
            </a:endParaRPr>
          </a:p>
        </p:txBody>
      </p:sp>
      <p:sp>
        <p:nvSpPr>
          <p:cNvPr id="15" name="Rectangle 22"/>
          <p:cNvSpPr>
            <a:spLocks noChangeArrowheads="1"/>
          </p:cNvSpPr>
          <p:nvPr/>
        </p:nvSpPr>
        <p:spPr bwMode="auto">
          <a:xfrm>
            <a:off x="2170113" y="2667000"/>
            <a:ext cx="681037" cy="1219200"/>
          </a:xfrm>
          <a:prstGeom prst="rect">
            <a:avLst/>
          </a:prstGeom>
          <a:solidFill>
            <a:srgbClr val="339933">
              <a:alpha val="70979"/>
            </a:srgbClr>
          </a:solidFill>
          <a:ln>
            <a:noFill/>
          </a:ln>
          <a:extLst/>
        </p:spPr>
        <p:txBody>
          <a:bodyPr wrap="none" anchor="ctr"/>
          <a:lstStyle/>
          <a:p>
            <a:pPr algn="ctr">
              <a:defRPr/>
            </a:pPr>
            <a:endParaRPr lang="en-US" sz="1800">
              <a:solidFill>
                <a:srgbClr val="000000"/>
              </a:solidFill>
            </a:endParaRPr>
          </a:p>
        </p:txBody>
      </p:sp>
      <p:sp>
        <p:nvSpPr>
          <p:cNvPr id="16" name="Rectangle 23"/>
          <p:cNvSpPr>
            <a:spLocks noChangeArrowheads="1"/>
          </p:cNvSpPr>
          <p:nvPr/>
        </p:nvSpPr>
        <p:spPr bwMode="auto">
          <a:xfrm>
            <a:off x="0" y="2641600"/>
            <a:ext cx="9144000" cy="26988"/>
          </a:xfrm>
          <a:prstGeom prst="rect">
            <a:avLst/>
          </a:prstGeom>
          <a:solidFill>
            <a:schemeClr val="bg1"/>
          </a:solidFill>
          <a:ln>
            <a:noFill/>
          </a:ln>
          <a:extLst/>
        </p:spPr>
        <p:txBody>
          <a:bodyPr wrap="none" anchor="ctr"/>
          <a:lstStyle/>
          <a:p>
            <a:pPr algn="ctr">
              <a:defRPr/>
            </a:pPr>
            <a:endParaRPr lang="en-US" sz="1800">
              <a:solidFill>
                <a:srgbClr val="000000"/>
              </a:solidFill>
            </a:endParaRPr>
          </a:p>
        </p:txBody>
      </p:sp>
      <p:sp>
        <p:nvSpPr>
          <p:cNvPr id="17" name="Text Box 26"/>
          <p:cNvSpPr txBox="1">
            <a:spLocks noChangeArrowheads="1"/>
          </p:cNvSpPr>
          <p:nvPr/>
        </p:nvSpPr>
        <p:spPr bwMode="auto">
          <a:xfrm>
            <a:off x="4038600" y="5937250"/>
            <a:ext cx="4800600" cy="519113"/>
          </a:xfrm>
          <a:prstGeom prst="rect">
            <a:avLst/>
          </a:prstGeom>
          <a:noFill/>
          <a:ln>
            <a:noFill/>
          </a:ln>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b="1">
                <a:solidFill>
                  <a:srgbClr val="EAEAEA"/>
                </a:solidFill>
                <a:latin typeface="Tahoma" pitchFamily="34" charset="0"/>
                <a:cs typeface="+mn-cs"/>
              </a:rPr>
              <a:t>The OWASP Foundation</a:t>
            </a:r>
          </a:p>
        </p:txBody>
      </p:sp>
      <p:sp>
        <p:nvSpPr>
          <p:cNvPr id="18" name="Rectangle 28"/>
          <p:cNvSpPr>
            <a:spLocks noChangeArrowheads="1"/>
          </p:cNvSpPr>
          <p:nvPr/>
        </p:nvSpPr>
        <p:spPr bwMode="auto">
          <a:xfrm>
            <a:off x="8462963" y="2667000"/>
            <a:ext cx="681037" cy="1219200"/>
          </a:xfrm>
          <a:prstGeom prst="rect">
            <a:avLst/>
          </a:prstGeom>
          <a:solidFill>
            <a:srgbClr val="339933">
              <a:alpha val="70979"/>
            </a:srgbClr>
          </a:solidFill>
          <a:ln>
            <a:noFill/>
          </a:ln>
          <a:extLst/>
        </p:spPr>
        <p:txBody>
          <a:bodyPr wrap="none" anchor="ctr"/>
          <a:lstStyle/>
          <a:p>
            <a:pPr algn="ctr">
              <a:defRPr/>
            </a:pPr>
            <a:endParaRPr lang="en-US" sz="1800">
              <a:solidFill>
                <a:srgbClr val="000000"/>
              </a:solidFill>
            </a:endParaRPr>
          </a:p>
        </p:txBody>
      </p:sp>
      <p:sp>
        <p:nvSpPr>
          <p:cNvPr id="19" name="Freeform 29"/>
          <p:cNvSpPr>
            <a:spLocks/>
          </p:cNvSpPr>
          <p:nvPr/>
        </p:nvSpPr>
        <p:spPr bwMode="auto">
          <a:xfrm>
            <a:off x="2705100" y="2667000"/>
            <a:ext cx="1028700" cy="1219200"/>
          </a:xfrm>
          <a:custGeom>
            <a:avLst/>
            <a:gdLst>
              <a:gd name="T0" fmla="*/ 0 w 456"/>
              <a:gd name="T1" fmla="*/ 0 h 528"/>
              <a:gd name="T2" fmla="*/ 0 w 456"/>
              <a:gd name="T3" fmla="*/ 2147483647 h 528"/>
              <a:gd name="T4" fmla="*/ 2147483647 w 456"/>
              <a:gd name="T5" fmla="*/ 2147483647 h 528"/>
              <a:gd name="T6" fmla="*/ 2147483647 w 456"/>
              <a:gd name="T7" fmla="*/ 2147483647 h 528"/>
              <a:gd name="T8" fmla="*/ 2147483647 w 456"/>
              <a:gd name="T9" fmla="*/ 2147483647 h 528"/>
              <a:gd name="T10" fmla="*/ 0 w 456"/>
              <a:gd name="T11" fmla="*/ 0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 h="528">
                <a:moveTo>
                  <a:pt x="0" y="0"/>
                </a:moveTo>
                <a:lnTo>
                  <a:pt x="0" y="528"/>
                </a:lnTo>
                <a:lnTo>
                  <a:pt x="192" y="528"/>
                </a:lnTo>
                <a:lnTo>
                  <a:pt x="452" y="260"/>
                </a:lnTo>
                <a:lnTo>
                  <a:pt x="456" y="1"/>
                </a:lnTo>
                <a:lnTo>
                  <a:pt x="0" y="0"/>
                </a:lnTo>
                <a:close/>
              </a:path>
            </a:pathLst>
          </a:custGeom>
          <a:solidFill>
            <a:srgbClr val="339933">
              <a:alpha val="32941"/>
            </a:srgbClr>
          </a:solidFill>
          <a:ln>
            <a:noFill/>
          </a:ln>
          <a:extLst/>
        </p:spPr>
        <p:txBody>
          <a:bodyPr/>
          <a:lstStyle/>
          <a:p>
            <a:pPr algn="ctr">
              <a:defRPr/>
            </a:pPr>
            <a:endParaRPr lang="en-US"/>
          </a:p>
        </p:txBody>
      </p:sp>
      <p:sp>
        <p:nvSpPr>
          <p:cNvPr id="20" name="Freeform 30"/>
          <p:cNvSpPr>
            <a:spLocks/>
          </p:cNvSpPr>
          <p:nvPr/>
        </p:nvSpPr>
        <p:spPr bwMode="auto">
          <a:xfrm rot="10800000">
            <a:off x="7385050" y="2667000"/>
            <a:ext cx="1028700" cy="1219200"/>
          </a:xfrm>
          <a:custGeom>
            <a:avLst/>
            <a:gdLst>
              <a:gd name="T0" fmla="*/ 0 w 456"/>
              <a:gd name="T1" fmla="*/ 0 h 528"/>
              <a:gd name="T2" fmla="*/ 0 w 456"/>
              <a:gd name="T3" fmla="*/ 2147483647 h 528"/>
              <a:gd name="T4" fmla="*/ 2147483647 w 456"/>
              <a:gd name="T5" fmla="*/ 2147483647 h 528"/>
              <a:gd name="T6" fmla="*/ 2147483647 w 456"/>
              <a:gd name="T7" fmla="*/ 2147483647 h 528"/>
              <a:gd name="T8" fmla="*/ 2147483647 w 456"/>
              <a:gd name="T9" fmla="*/ 2147483647 h 528"/>
              <a:gd name="T10" fmla="*/ 0 w 456"/>
              <a:gd name="T11" fmla="*/ 0 h 5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 h="528">
                <a:moveTo>
                  <a:pt x="0" y="0"/>
                </a:moveTo>
                <a:lnTo>
                  <a:pt x="0" y="528"/>
                </a:lnTo>
                <a:lnTo>
                  <a:pt x="192" y="528"/>
                </a:lnTo>
                <a:lnTo>
                  <a:pt x="452" y="260"/>
                </a:lnTo>
                <a:lnTo>
                  <a:pt x="456" y="1"/>
                </a:lnTo>
                <a:lnTo>
                  <a:pt x="0" y="0"/>
                </a:lnTo>
                <a:close/>
              </a:path>
            </a:pathLst>
          </a:custGeom>
          <a:solidFill>
            <a:srgbClr val="339933">
              <a:alpha val="32941"/>
            </a:srgbClr>
          </a:solidFill>
          <a:ln>
            <a:noFill/>
          </a:ln>
          <a:extLst/>
        </p:spPr>
        <p:txBody>
          <a:bodyPr/>
          <a:lstStyle/>
          <a:p>
            <a:pPr algn="ctr">
              <a:defRPr/>
            </a:pPr>
            <a:endParaRPr lang="en-US"/>
          </a:p>
        </p:txBody>
      </p:sp>
      <p:sp>
        <p:nvSpPr>
          <p:cNvPr id="21" name="Text Box 33"/>
          <p:cNvSpPr txBox="1">
            <a:spLocks noChangeArrowheads="1"/>
          </p:cNvSpPr>
          <p:nvPr/>
        </p:nvSpPr>
        <p:spPr bwMode="auto">
          <a:xfrm>
            <a:off x="1524000" y="4229100"/>
            <a:ext cx="2667000" cy="519113"/>
          </a:xfrm>
          <a:prstGeom prst="rect">
            <a:avLst/>
          </a:prstGeom>
          <a:noFill/>
          <a:ln>
            <a:noFill/>
          </a:ln>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b="1">
                <a:solidFill>
                  <a:srgbClr val="777777"/>
                </a:solidFill>
                <a:latin typeface="Tahoma" pitchFamily="34" charset="0"/>
                <a:cs typeface="+mn-cs"/>
              </a:rPr>
              <a:t>OWASP</a:t>
            </a:r>
          </a:p>
        </p:txBody>
      </p:sp>
      <p:sp>
        <p:nvSpPr>
          <p:cNvPr id="22" name="Text Box 34"/>
          <p:cNvSpPr txBox="1">
            <a:spLocks noChangeArrowheads="1"/>
          </p:cNvSpPr>
          <p:nvPr/>
        </p:nvSpPr>
        <p:spPr bwMode="auto">
          <a:xfrm>
            <a:off x="4038600" y="6326188"/>
            <a:ext cx="4800600" cy="336550"/>
          </a:xfrm>
          <a:prstGeom prst="rect">
            <a:avLst/>
          </a:prstGeom>
          <a:noFill/>
          <a:ln>
            <a:noFill/>
          </a:ln>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defRPr/>
            </a:pPr>
            <a:r>
              <a:rPr lang="en-US" sz="1600" u="sng">
                <a:solidFill>
                  <a:srgbClr val="EAEAEA"/>
                </a:solidFill>
                <a:latin typeface="Tahoma" pitchFamily="34" charset="0"/>
                <a:cs typeface="+mn-cs"/>
              </a:rPr>
              <a:t>http://www.owasp.org</a:t>
            </a:r>
            <a:r>
              <a:rPr lang="en-US" sz="1600">
                <a:solidFill>
                  <a:srgbClr val="EAEAEA"/>
                </a:solidFill>
                <a:latin typeface="Tahoma" pitchFamily="34" charset="0"/>
                <a:cs typeface="+mn-cs"/>
              </a:rPr>
              <a:t> </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eaLnBrk="0" hangingPunct="0">
              <a:defRPr/>
            </a:lvl1pPr>
          </a:lstStyle>
          <a:p>
            <a:pPr>
              <a:defRPr/>
            </a:pPr>
            <a:fld id="{41A5146B-53AB-434B-88C4-A7D5AB785CB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p:txBody>
          <a:bodyPr/>
          <a:lstStyle>
            <a:lvl1pPr eaLnBrk="0" hangingPunct="0">
              <a:defRPr/>
            </a:lvl1pPr>
          </a:lstStyle>
          <a:p>
            <a:pPr>
              <a:defRPr/>
            </a:pPr>
            <a:fld id="{7310BBC4-7A64-48D4-AA78-59CE117918D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p:txBody>
          <a:bodyPr/>
          <a:lstStyle>
            <a:lvl1pPr eaLnBrk="0" hangingPunct="0">
              <a:defRPr/>
            </a:lvl1pPr>
          </a:lstStyle>
          <a:p>
            <a:pPr>
              <a:defRPr/>
            </a:pPr>
            <a:fld id="{5939EF13-4225-4212-8139-9CFD30CA0A6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0" hangingPunct="0">
              <a:defRPr/>
            </a:lvl1pPr>
          </a:lstStyle>
          <a:p>
            <a:pPr>
              <a:defRPr/>
            </a:pPr>
            <a:fld id="{FC987361-7F54-434D-AB9D-6CAC33829A6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eaLnBrk="0" hangingPunct="0">
              <a:defRPr/>
            </a:lvl1pPr>
          </a:lstStyle>
          <a:p>
            <a:pPr>
              <a:defRPr/>
            </a:pPr>
            <a:fld id="{94ED6E19-183D-40A2-98B6-6CF8C817C1E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p:txBody>
          <a:bodyPr/>
          <a:lstStyle>
            <a:lvl1pPr eaLnBrk="0" hangingPunct="0">
              <a:defRPr/>
            </a:lvl1pPr>
          </a:lstStyle>
          <a:p>
            <a:pPr>
              <a:defRPr/>
            </a:pPr>
            <a:fld id="{39FAE243-B03A-4A7A-8C7E-E8B464026A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4DE893E-BE7E-4C10-A3AC-6A2AACCE757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p:txBody>
          <a:bodyPr/>
          <a:lstStyle>
            <a:lvl1pPr eaLnBrk="0" hangingPunct="0">
              <a:defRPr/>
            </a:lvl1pPr>
          </a:lstStyle>
          <a:p>
            <a:pPr>
              <a:defRPr/>
            </a:pPr>
            <a:fld id="{04A16E1B-7A3A-47D4-9A00-A1E6311A68E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987AE3-AFFD-4C84-8AF9-19CE1536B589}" type="datetimeFigureOut">
              <a:rPr lang="en-US"/>
              <a:pPr>
                <a:defRPr/>
              </a:pPr>
              <a:t>11/6/2012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C96028C-3793-40B5-AAEB-EF16E532FA2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5E6AB9-5009-46CB-BFCB-A0F01798CC5F}" type="datetimeFigureOut">
              <a:rPr lang="en-US"/>
              <a:pPr>
                <a:defRPr/>
              </a:pPr>
              <a:t>11/6/2012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4CE773-4D7D-443A-A25B-7714507C245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9D0E1C-1C8B-4D98-BA72-E3A62F2E82C1}" type="datetimeFigureOut">
              <a:rPr lang="en-US"/>
              <a:pPr>
                <a:defRPr/>
              </a:pPr>
              <a:t>11/6/2012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83AFBEC-7A46-4AA3-A4BE-7C20E362689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751F3-6A75-4DC8-835F-FCCD30B37D13}" type="datetimeFigureOut">
              <a:rPr lang="en-US"/>
              <a:pPr>
                <a:defRPr/>
              </a:pPr>
              <a:t>11/6/2012</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B2CD261-B652-474E-9EC8-0532C398BB5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0CA0AC0-D775-4AAE-9D6B-0237CC070680}" type="datetimeFigureOut">
              <a:rPr lang="en-US"/>
              <a:pPr>
                <a:defRPr/>
              </a:pPr>
              <a:t>11/6/2012</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F92B0A-48E6-4930-AC19-10E4B7D6AC0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AA1F02A-9CF6-4607-8AE3-299CF31FAFA3}" type="datetimeFigureOut">
              <a:rPr lang="en-US"/>
              <a:pPr>
                <a:defRPr/>
              </a:pPr>
              <a:t>11/6/2012</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5843C6-5F6F-4DD2-8EBB-5B06B3794C5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012DAB-5D09-4679-9BE3-EFD9E7E94EFB}" type="datetimeFigureOut">
              <a:rPr lang="en-US"/>
              <a:pPr>
                <a:defRPr/>
              </a:pPr>
              <a:t>11/6/2012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D97D9C-1E85-4B2D-9677-898A065FC65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5BC1C6-B0FF-4601-9F29-D51A7D1C6132}" type="datetimeFigureOut">
              <a:rPr lang="en-US"/>
              <a:pPr>
                <a:defRPr/>
              </a:pPr>
              <a:t>11/6/2012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B35443-BC11-4AEE-9C9F-E7C81085568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8D1F76-C4EE-46C3-A69C-51BC3CD5A0BA}" type="datetimeFigureOut">
              <a:rPr lang="en-US"/>
              <a:pPr>
                <a:defRPr/>
              </a:pPr>
              <a:t>11/6/2012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FA537B-433B-4394-95B9-85001B2E0B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88077E04-F31E-4DD9-879D-066500342C5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28B058-D4E5-405F-B821-477852913315}" type="datetimeFigureOut">
              <a:rPr lang="en-US"/>
              <a:pPr>
                <a:defRPr/>
              </a:pPr>
              <a:t>11/6/2012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3BC9775-6CB8-4E1E-BA5A-63042C89A6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C90EE2DF-D95D-4734-A7BD-D5BB0A8378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EB34AF25-6773-4ADB-9BDD-8201A7007E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167AF60D-646A-4F32-93FF-A4A4DBC00D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947553F1-3BB2-481B-83AC-1007D8A431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FF47CD7-0435-4DB8-B6DA-85A090D40B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A4ACE08-D3F4-4CD0-813A-3F1A288B2E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auto">
          <a:xfrm>
            <a:off x="0" y="0"/>
            <a:ext cx="9144000" cy="152400"/>
          </a:xfrm>
          <a:prstGeom prst="rect">
            <a:avLst/>
          </a:prstGeom>
          <a:solidFill>
            <a:srgbClr val="336699"/>
          </a:solidFill>
          <a:ln>
            <a:noFill/>
          </a:ln>
          <a:extLst/>
        </p:spPr>
        <p:txBody>
          <a:bodyPr wrap="none" anchor="ctr"/>
          <a:lstStyle/>
          <a:p>
            <a:pPr eaLnBrk="0" hangingPunct="0">
              <a:defRPr/>
            </a:pPr>
            <a:endParaRPr lang="en-US" sz="2800">
              <a:solidFill>
                <a:schemeClr val="bg1"/>
              </a:solidFill>
              <a:latin typeface="Arial" charset="0"/>
            </a:endParaRPr>
          </a:p>
        </p:txBody>
      </p:sp>
      <p:sp>
        <p:nvSpPr>
          <p:cNvPr id="1029" name="Rectangle 5"/>
          <p:cNvSpPr>
            <a:spLocks noChangeArrowheads="1"/>
          </p:cNvSpPr>
          <p:nvPr/>
        </p:nvSpPr>
        <p:spPr bwMode="auto">
          <a:xfrm>
            <a:off x="0" y="6711950"/>
            <a:ext cx="9144000" cy="152400"/>
          </a:xfrm>
          <a:prstGeom prst="rect">
            <a:avLst/>
          </a:prstGeom>
          <a:solidFill>
            <a:srgbClr val="336699"/>
          </a:solidFill>
          <a:ln>
            <a:noFill/>
          </a:ln>
          <a:extLst/>
        </p:spPr>
        <p:txBody>
          <a:bodyPr wrap="none" anchor="ctr"/>
          <a:lstStyle/>
          <a:p>
            <a:pPr eaLnBrk="0" hangingPunct="0">
              <a:defRPr/>
            </a:pPr>
            <a:endParaRPr lang="en-US" sz="2800">
              <a:solidFill>
                <a:schemeClr val="bg1"/>
              </a:solidFill>
              <a:latin typeface="Arial" charset="0"/>
            </a:endParaRPr>
          </a:p>
        </p:txBody>
      </p:sp>
      <p:pic>
        <p:nvPicPr>
          <p:cNvPr id="1030" name="Picture 6" descr="owasp"/>
          <p:cNvPicPr>
            <a:picLocks noChangeAspect="1" noChangeArrowheads="1"/>
          </p:cNvPicPr>
          <p:nvPr/>
        </p:nvPicPr>
        <p:blipFill>
          <a:blip r:embed="rId14" cstate="print"/>
          <a:srcRect/>
          <a:stretch>
            <a:fillRect/>
          </a:stretch>
        </p:blipFill>
        <p:spPr bwMode="auto">
          <a:xfrm>
            <a:off x="8077200" y="6248400"/>
            <a:ext cx="381000" cy="349250"/>
          </a:xfrm>
          <a:prstGeom prst="rect">
            <a:avLst/>
          </a:prstGeom>
          <a:noFill/>
          <a:ln w="9525">
            <a:noFill/>
            <a:miter lim="800000"/>
            <a:headEnd/>
            <a:tailEnd/>
          </a:ln>
        </p:spPr>
      </p:pic>
      <p:sp>
        <p:nvSpPr>
          <p:cNvPr id="11271" name="Rectangle 7"/>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ctr" eaLnBrk="1" hangingPunct="1">
              <a:spcBef>
                <a:spcPct val="0"/>
              </a:spcBef>
              <a:defRPr sz="1000" b="1">
                <a:solidFill>
                  <a:srgbClr val="969696"/>
                </a:solidFill>
                <a:latin typeface="+mn-lt"/>
                <a:cs typeface="+mn-cs"/>
              </a:defRPr>
            </a:lvl1pPr>
          </a:lstStyle>
          <a:p>
            <a:pPr>
              <a:defRPr/>
            </a:pPr>
            <a:fld id="{7E99C518-9B52-4997-A510-C87FC98113A8}" type="slidenum">
              <a:rPr lang="en-US"/>
              <a:pPr>
                <a:defRPr/>
              </a:pPr>
              <a:t>‹#›</a:t>
            </a:fld>
            <a:endParaRPr lang="en-US"/>
          </a:p>
        </p:txBody>
      </p:sp>
      <p:sp>
        <p:nvSpPr>
          <p:cNvPr id="1032" name="Text Box 8"/>
          <p:cNvSpPr txBox="1">
            <a:spLocks noChangeArrowheads="1"/>
          </p:cNvSpPr>
          <p:nvPr/>
        </p:nvSpPr>
        <p:spPr bwMode="auto">
          <a:xfrm>
            <a:off x="5689600" y="6270625"/>
            <a:ext cx="2387600" cy="300038"/>
          </a:xfrm>
          <a:prstGeom prst="rect">
            <a:avLst/>
          </a:prstGeom>
          <a:noFill/>
          <a:ln>
            <a:noFill/>
          </a:ln>
          <a:extLst/>
        </p:spPr>
        <p:txBody>
          <a:bodyPr lIns="91420" tIns="45711" rIns="91420" bIns="45711">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a:defRPr/>
            </a:pPr>
            <a:r>
              <a:rPr lang="en-US" sz="1400" b="1">
                <a:solidFill>
                  <a:srgbClr val="969696"/>
                </a:solidFill>
                <a:latin typeface="Tahoma" pitchFamily="34" charset="0"/>
                <a:cs typeface="+mn-cs"/>
              </a:rPr>
              <a:t>OWASP</a:t>
            </a:r>
          </a:p>
        </p:txBody>
      </p:sp>
    </p:spTree>
  </p:cSld>
  <p:clrMap bg1="lt1" tx1="dk1" bg2="lt2" tx2="dk2" accent1="accent1" accent2="accent2" accent3="accent3" accent4="accent4" accent5="accent5" accent6="accent6" hlink="hlink" folHlink="folHlink"/>
  <p:sldLayoutIdLst>
    <p:sldLayoutId id="2147484704" r:id="rId1"/>
    <p:sldLayoutId id="2147484702" r:id="rId2"/>
    <p:sldLayoutId id="2147484701" r:id="rId3"/>
    <p:sldLayoutId id="2147484700" r:id="rId4"/>
    <p:sldLayoutId id="2147484699" r:id="rId5"/>
    <p:sldLayoutId id="2147484698" r:id="rId6"/>
    <p:sldLayoutId id="2147484697" r:id="rId7"/>
    <p:sldLayoutId id="2147484696" r:id="rId8"/>
    <p:sldLayoutId id="2147484695" r:id="rId9"/>
    <p:sldLayoutId id="2147484694" r:id="rId10"/>
    <p:sldLayoutId id="2147484693" r:id="rId11"/>
    <p:sldLayoutId id="2147484692" r:id="rId12"/>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7"/>
          <p:cNvSpPr>
            <a:spLocks noChangeArrowheads="1"/>
          </p:cNvSpPr>
          <p:nvPr/>
        </p:nvSpPr>
        <p:spPr bwMode="auto">
          <a:xfrm>
            <a:off x="0" y="0"/>
            <a:ext cx="9144000" cy="152400"/>
          </a:xfrm>
          <a:prstGeom prst="rect">
            <a:avLst/>
          </a:prstGeom>
          <a:solidFill>
            <a:srgbClr val="336699"/>
          </a:solidFill>
          <a:ln>
            <a:noFill/>
          </a:ln>
          <a:extLst/>
        </p:spPr>
        <p:txBody>
          <a:bodyPr wrap="none" anchor="ctr"/>
          <a:lstStyle/>
          <a:p>
            <a:pPr>
              <a:defRPr/>
            </a:pPr>
            <a:endParaRPr lang="en-CA" sz="1800">
              <a:solidFill>
                <a:srgbClr val="000000"/>
              </a:solidFill>
              <a:latin typeface="Times New Roman" pitchFamily="18" charset="0"/>
            </a:endParaRPr>
          </a:p>
        </p:txBody>
      </p:sp>
      <p:sp>
        <p:nvSpPr>
          <p:cNvPr id="4101" name="Rectangle 8"/>
          <p:cNvSpPr>
            <a:spLocks noChangeArrowheads="1"/>
          </p:cNvSpPr>
          <p:nvPr/>
        </p:nvSpPr>
        <p:spPr bwMode="auto">
          <a:xfrm>
            <a:off x="0" y="6711950"/>
            <a:ext cx="9144000" cy="152400"/>
          </a:xfrm>
          <a:prstGeom prst="rect">
            <a:avLst/>
          </a:prstGeom>
          <a:solidFill>
            <a:srgbClr val="336699"/>
          </a:solidFill>
          <a:ln>
            <a:noFill/>
          </a:ln>
          <a:extLst/>
        </p:spPr>
        <p:txBody>
          <a:bodyPr wrap="none" anchor="ctr"/>
          <a:lstStyle/>
          <a:p>
            <a:pPr>
              <a:defRPr/>
            </a:pPr>
            <a:endParaRPr lang="en-CA" sz="1800">
              <a:solidFill>
                <a:srgbClr val="000000"/>
              </a:solidFill>
              <a:latin typeface="Times New Roman" pitchFamily="18" charset="0"/>
            </a:endParaRPr>
          </a:p>
        </p:txBody>
      </p:sp>
      <p:pic>
        <p:nvPicPr>
          <p:cNvPr id="37894" name="Picture 9" descr="owasp"/>
          <p:cNvPicPr>
            <a:picLocks noChangeAspect="1" noChangeArrowheads="1"/>
          </p:cNvPicPr>
          <p:nvPr/>
        </p:nvPicPr>
        <p:blipFill>
          <a:blip r:embed="rId10"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b="1">
                <a:solidFill>
                  <a:srgbClr val="969696"/>
                </a:solidFill>
                <a:latin typeface="+mn-lt"/>
                <a:cs typeface="+mn-cs"/>
              </a:defRPr>
            </a:lvl1pPr>
          </a:lstStyle>
          <a:p>
            <a:pPr>
              <a:defRPr/>
            </a:pPr>
            <a:fld id="{AE24126E-B9E0-43FD-896A-DE48038DD665}" type="slidenum">
              <a:rPr lang="en-US"/>
              <a:pPr>
                <a:defRPr/>
              </a:pPr>
              <a:t>‹#›</a:t>
            </a:fld>
            <a:endParaRPr lang="en-US"/>
          </a:p>
        </p:txBody>
      </p:sp>
      <p:sp>
        <p:nvSpPr>
          <p:cNvPr id="4104" name="Text Box 30"/>
          <p:cNvSpPr txBox="1">
            <a:spLocks noChangeArrowheads="1"/>
          </p:cNvSpPr>
          <p:nvPr/>
        </p:nvSpPr>
        <p:spPr bwMode="auto">
          <a:xfrm>
            <a:off x="5689600" y="6270625"/>
            <a:ext cx="2387600" cy="304800"/>
          </a:xfrm>
          <a:prstGeom prst="rect">
            <a:avLst/>
          </a:prstGeom>
          <a:noFill/>
          <a:ln>
            <a:noFill/>
          </a:ln>
          <a:extLst/>
        </p:spPr>
        <p:txBody>
          <a:bodyPr>
            <a:spAutoFit/>
          </a:bodyPr>
          <a:lstStyle>
            <a:lvl1pPr>
              <a:defRPr sz="2800">
                <a:solidFill>
                  <a:schemeClr val="bg1"/>
                </a:solidFill>
                <a:latin typeface="Arial" charset="0"/>
              </a:defRPr>
            </a:lvl1pPr>
            <a:lvl2pPr marL="742950" indent="-285750">
              <a:defRPr sz="2800">
                <a:solidFill>
                  <a:schemeClr val="bg1"/>
                </a:solidFill>
                <a:latin typeface="Arial" charset="0"/>
              </a:defRPr>
            </a:lvl2pPr>
            <a:lvl3pPr marL="1143000" indent="-228600">
              <a:defRPr sz="2800">
                <a:solidFill>
                  <a:schemeClr val="bg1"/>
                </a:solidFill>
                <a:latin typeface="Arial" charset="0"/>
              </a:defRPr>
            </a:lvl3pPr>
            <a:lvl4pPr marL="1600200" indent="-228600">
              <a:defRPr sz="2800">
                <a:solidFill>
                  <a:schemeClr val="bg1"/>
                </a:solidFill>
                <a:latin typeface="Arial" charset="0"/>
              </a:defRPr>
            </a:lvl4pPr>
            <a:lvl5pPr marL="2057400" indent="-228600">
              <a:defRPr sz="2800">
                <a:solidFill>
                  <a:schemeClr val="bg1"/>
                </a:solidFill>
                <a:latin typeface="Arial" charset="0"/>
              </a:defRPr>
            </a:lvl5pPr>
            <a:lvl6pPr marL="2514600" indent="-228600" algn="ctr" eaLnBrk="0" fontAlgn="base" hangingPunct="0">
              <a:spcBef>
                <a:spcPct val="0"/>
              </a:spcBef>
              <a:spcAft>
                <a:spcPct val="0"/>
              </a:spcAft>
              <a:defRPr sz="2800">
                <a:solidFill>
                  <a:schemeClr val="bg1"/>
                </a:solidFill>
                <a:latin typeface="Arial" charset="0"/>
              </a:defRPr>
            </a:lvl6pPr>
            <a:lvl7pPr marL="2971800" indent="-228600" algn="ctr" eaLnBrk="0" fontAlgn="base" hangingPunct="0">
              <a:spcBef>
                <a:spcPct val="0"/>
              </a:spcBef>
              <a:spcAft>
                <a:spcPct val="0"/>
              </a:spcAft>
              <a:defRPr sz="2800">
                <a:solidFill>
                  <a:schemeClr val="bg1"/>
                </a:solidFill>
                <a:latin typeface="Arial" charset="0"/>
              </a:defRPr>
            </a:lvl7pPr>
            <a:lvl8pPr marL="3429000" indent="-228600" algn="ctr" eaLnBrk="0" fontAlgn="base" hangingPunct="0">
              <a:spcBef>
                <a:spcPct val="0"/>
              </a:spcBef>
              <a:spcAft>
                <a:spcPct val="0"/>
              </a:spcAft>
              <a:defRPr sz="2800">
                <a:solidFill>
                  <a:schemeClr val="bg1"/>
                </a:solidFill>
                <a:latin typeface="Arial" charset="0"/>
              </a:defRPr>
            </a:lvl8pPr>
            <a:lvl9pPr marL="3886200" indent="-228600" algn="ctr" eaLnBrk="0" fontAlgn="base" hangingPunct="0">
              <a:spcBef>
                <a:spcPct val="0"/>
              </a:spcBef>
              <a:spcAft>
                <a:spcPct val="0"/>
              </a:spcAft>
              <a:defRPr sz="2800">
                <a:solidFill>
                  <a:schemeClr val="bg1"/>
                </a:solidFill>
                <a:latin typeface="Arial" charset="0"/>
              </a:defRPr>
            </a:lvl9pPr>
          </a:lstStyle>
          <a:p>
            <a:pPr algn="r">
              <a:defRPr/>
            </a:pPr>
            <a:r>
              <a:rPr lang="en-US" sz="1400" b="1">
                <a:solidFill>
                  <a:srgbClr val="969696"/>
                </a:solidFill>
                <a:latin typeface="Tahoma" pitchFamily="34" charset="0"/>
                <a:cs typeface="+mn-cs"/>
              </a:rPr>
              <a:t>OWASP</a:t>
            </a:r>
          </a:p>
        </p:txBody>
      </p:sp>
    </p:spTree>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78EBC46-5E49-45CC-B857-272FEBEE6D39}" type="datetimeFigureOut">
              <a:rPr lang="en-US"/>
              <a:pPr>
                <a:defRPr/>
              </a:pPr>
              <a:t>11/6/2012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312B913-3408-4A87-8A0C-A53F39C581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www.nascio.org/" TargetMode="External"/><Relationship Id="rId4" Type="http://schemas.openxmlformats.org/officeDocument/2006/relationships/hyperlink" Target="http://www.deloitt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5"/>
          <p:cNvSpPr>
            <a:spLocks noGrp="1" noChangeArrowheads="1"/>
          </p:cNvSpPr>
          <p:nvPr>
            <p:ph type="subTitle" idx="1"/>
          </p:nvPr>
        </p:nvSpPr>
        <p:spPr>
          <a:xfrm>
            <a:off x="3810000" y="3047999"/>
            <a:ext cx="4495800" cy="2106819"/>
          </a:xfrm>
        </p:spPr>
        <p:txBody>
          <a:bodyPr/>
          <a:lstStyle/>
          <a:p>
            <a:pPr eaLnBrk="1" hangingPunct="1"/>
            <a:r>
              <a:rPr lang="en-AU" sz="1800" b="1" dirty="0" smtClean="0"/>
              <a:t>Marco Morana</a:t>
            </a:r>
            <a:r>
              <a:rPr lang="en-AU" sz="1800" b="1" dirty="0"/>
              <a:t> </a:t>
            </a:r>
            <a:endParaRPr lang="en-AU" sz="1800" b="1" dirty="0" smtClean="0"/>
          </a:p>
          <a:p>
            <a:pPr eaLnBrk="1" hangingPunct="1"/>
            <a:r>
              <a:rPr lang="en-AU" sz="1800" b="1" dirty="0" smtClean="0"/>
              <a:t>Global Industry Committee</a:t>
            </a:r>
          </a:p>
          <a:p>
            <a:pPr eaLnBrk="1" hangingPunct="1"/>
            <a:r>
              <a:rPr lang="en-AU" sz="1800" b="1" dirty="0" smtClean="0"/>
              <a:t>OWASP Foundation</a:t>
            </a:r>
          </a:p>
          <a:p>
            <a:pPr eaLnBrk="1" hangingPunct="1"/>
            <a:endParaRPr lang="en-AU" sz="1800" b="1" dirty="0" smtClean="0"/>
          </a:p>
        </p:txBody>
      </p:sp>
      <p:sp>
        <p:nvSpPr>
          <p:cNvPr id="60419" name="Rectangle 15"/>
          <p:cNvSpPr txBox="1">
            <a:spLocks noChangeArrowheads="1"/>
          </p:cNvSpPr>
          <p:nvPr/>
        </p:nvSpPr>
        <p:spPr bwMode="auto">
          <a:xfrm>
            <a:off x="1447800" y="4659519"/>
            <a:ext cx="2514600" cy="990600"/>
          </a:xfrm>
          <a:prstGeom prst="rect">
            <a:avLst/>
          </a:prstGeom>
          <a:solidFill>
            <a:schemeClr val="accent1"/>
          </a:solidFill>
          <a:ln w="9525">
            <a:noFill/>
            <a:miter lim="800000"/>
            <a:headEnd/>
            <a:tailEnd/>
          </a:ln>
        </p:spPr>
        <p:txBody>
          <a:bodyPr lIns="91420" tIns="45711" rIns="91420" bIns="45711"/>
          <a:lstStyle/>
          <a:p>
            <a:pPr eaLnBrk="0" hangingPunct="0"/>
            <a:r>
              <a:rPr lang="en-US" sz="1600" b="1" dirty="0" smtClean="0">
                <a:solidFill>
                  <a:srgbClr val="969696"/>
                </a:solidFill>
                <a:latin typeface="+mj-lt"/>
              </a:rPr>
              <a:t>Chapter Meeting</a:t>
            </a:r>
          </a:p>
          <a:p>
            <a:pPr eaLnBrk="0" hangingPunct="0"/>
            <a:r>
              <a:rPr lang="en-US" sz="1600" b="1" dirty="0" smtClean="0">
                <a:solidFill>
                  <a:srgbClr val="969696"/>
                </a:solidFill>
                <a:latin typeface="+mj-lt"/>
              </a:rPr>
              <a:t>November 8</a:t>
            </a:r>
            <a:r>
              <a:rPr lang="en-US" sz="1600" b="1" baseline="30000" dirty="0" smtClean="0">
                <a:solidFill>
                  <a:srgbClr val="969696"/>
                </a:solidFill>
                <a:latin typeface="+mj-lt"/>
              </a:rPr>
              <a:t>th </a:t>
            </a:r>
            <a:r>
              <a:rPr lang="en-US" sz="1600" b="1" dirty="0">
                <a:solidFill>
                  <a:srgbClr val="969696"/>
                </a:solidFill>
                <a:latin typeface="+mj-lt"/>
              </a:rPr>
              <a:t> </a:t>
            </a:r>
            <a:r>
              <a:rPr lang="en-US" sz="1600" b="1" dirty="0" smtClean="0">
                <a:solidFill>
                  <a:srgbClr val="969696"/>
                </a:solidFill>
                <a:latin typeface="+mj-lt"/>
              </a:rPr>
              <a:t>2012 London </a:t>
            </a:r>
            <a:r>
              <a:rPr lang="en-US" sz="1600" b="1" dirty="0">
                <a:solidFill>
                  <a:srgbClr val="969696"/>
                </a:solidFill>
                <a:latin typeface="+mj-lt"/>
              </a:rPr>
              <a:t>UK</a:t>
            </a:r>
            <a:endParaRPr lang="en-AU" sz="1600" b="1" dirty="0" smtClean="0">
              <a:solidFill>
                <a:srgbClr val="969696"/>
              </a:solidFill>
              <a:latin typeface="+mj-lt"/>
            </a:endParaRPr>
          </a:p>
        </p:txBody>
      </p:sp>
      <p:sp>
        <p:nvSpPr>
          <p:cNvPr id="2" name="Title 1"/>
          <p:cNvSpPr>
            <a:spLocks noGrp="1"/>
          </p:cNvSpPr>
          <p:nvPr>
            <p:ph type="ctrTitle"/>
          </p:nvPr>
        </p:nvSpPr>
        <p:spPr>
          <a:xfrm>
            <a:off x="3048000" y="990600"/>
            <a:ext cx="5943600" cy="1905000"/>
          </a:xfrm>
        </p:spPr>
        <p:txBody>
          <a:bodyPr/>
          <a:lstStyle/>
          <a:p>
            <a:r>
              <a:rPr lang="en-US" dirty="0" smtClean="0"/>
              <a:t>OWASP Application Security Guide for </a:t>
            </a:r>
            <a:r>
              <a:rPr lang="en-US" dirty="0" smtClean="0"/>
              <a:t>Chief Information Security Officers (CISOs)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9190565" cy="792162"/>
          </a:xfrm>
        </p:spPr>
        <p:txBody>
          <a:bodyPr/>
          <a:lstStyle/>
          <a:p>
            <a:r>
              <a:rPr lang="en-GB" dirty="0" smtClean="0"/>
              <a:t>Data Breach Incidents: 2011-2012 Statistics</a:t>
            </a:r>
            <a:endParaRPr lang="en-GB" dirty="0"/>
          </a:p>
        </p:txBody>
      </p:sp>
      <p:sp>
        <p:nvSpPr>
          <p:cNvPr id="3" name="Slide Number Placeholder 2"/>
          <p:cNvSpPr>
            <a:spLocks noGrp="1"/>
          </p:cNvSpPr>
          <p:nvPr>
            <p:ph type="sldNum" sz="quarter" idx="10"/>
          </p:nvPr>
        </p:nvSpPr>
        <p:spPr/>
        <p:txBody>
          <a:bodyPr/>
          <a:lstStyle/>
          <a:p>
            <a:pPr>
              <a:defRPr/>
            </a:pPr>
            <a:fld id="{167AF60D-646A-4F32-93FF-A4A4DBC00DB9}" type="slidenum">
              <a:rPr lang="en-US" smtClean="0"/>
              <a:pPr>
                <a:defRPr/>
              </a:pPr>
              <a:t>10</a:t>
            </a:fld>
            <a:endParaRPr lang="en-US" dirty="0"/>
          </a:p>
        </p:txBody>
      </p:sp>
      <p:sp>
        <p:nvSpPr>
          <p:cNvPr id="4" name="Content Placeholder 2"/>
          <p:cNvSpPr>
            <a:spLocks/>
          </p:cNvSpPr>
          <p:nvPr/>
        </p:nvSpPr>
        <p:spPr bwMode="auto">
          <a:xfrm>
            <a:off x="228600" y="888913"/>
            <a:ext cx="9002843" cy="5054687"/>
          </a:xfrm>
          <a:prstGeom prst="rect">
            <a:avLst/>
          </a:prstGeom>
          <a:noFill/>
          <a:ln w="9525">
            <a:noFill/>
            <a:miter lim="800000"/>
            <a:headEnd/>
            <a:tailEnd/>
          </a:ln>
        </p:spPr>
        <p:txBody>
          <a:bodyPr lIns="91420" tIns="45711" rIns="91420" bIns="45711"/>
          <a:lstStyle/>
          <a:p>
            <a:pPr marL="457200" indent="-457200">
              <a:spcBef>
                <a:spcPct val="20000"/>
              </a:spcBef>
              <a:buFont typeface="+mj-lt"/>
              <a:buAutoNum type="arabicPeriod"/>
            </a:pPr>
            <a:r>
              <a:rPr lang="en-US" sz="2400" b="1" dirty="0" smtClean="0"/>
              <a:t>Threats Agents</a:t>
            </a:r>
            <a:r>
              <a:rPr lang="en-US" sz="2400" dirty="0" smtClean="0"/>
              <a:t>: Majority are hacking and malware </a:t>
            </a:r>
          </a:p>
          <a:p>
            <a:pPr marL="457200" indent="-457200">
              <a:spcBef>
                <a:spcPct val="20000"/>
              </a:spcBef>
              <a:buFont typeface="+mj-lt"/>
              <a:buAutoNum type="arabicPeriod"/>
            </a:pPr>
            <a:r>
              <a:rPr lang="en-US" sz="2400" b="1" kern="0" dirty="0"/>
              <a:t>Targets</a:t>
            </a:r>
            <a:r>
              <a:rPr lang="en-US" sz="2400" kern="0" dirty="0"/>
              <a:t>: 54% of incidents target web applications </a:t>
            </a:r>
            <a:endParaRPr lang="en-US" sz="2400" dirty="0" smtClean="0"/>
          </a:p>
          <a:p>
            <a:pPr marL="457200" indent="-457200">
              <a:spcBef>
                <a:spcPct val="20000"/>
              </a:spcBef>
              <a:buFont typeface="+mj-lt"/>
              <a:buAutoNum type="arabicPeriod"/>
            </a:pPr>
            <a:r>
              <a:rPr lang="en-US" sz="2400" b="1" dirty="0" smtClean="0"/>
              <a:t>Likelihood</a:t>
            </a:r>
            <a:r>
              <a:rPr lang="en-US" sz="2400" dirty="0" smtClean="0"/>
              <a:t>: 90% of organizations </a:t>
            </a:r>
            <a:r>
              <a:rPr lang="en-US" sz="2400" dirty="0"/>
              <a:t>had at least one </a:t>
            </a:r>
            <a:r>
              <a:rPr lang="en-US" sz="2400" dirty="0" smtClean="0"/>
              <a:t>data breach </a:t>
            </a:r>
            <a:r>
              <a:rPr lang="en-US" sz="2400" dirty="0"/>
              <a:t>over the </a:t>
            </a:r>
            <a:r>
              <a:rPr lang="en-US" sz="2400" dirty="0" smtClean="0"/>
              <a:t>period of 12 months</a:t>
            </a:r>
          </a:p>
          <a:p>
            <a:pPr marL="457200" indent="-457200">
              <a:spcBef>
                <a:spcPct val="20000"/>
              </a:spcBef>
              <a:buFont typeface="+mj-lt"/>
              <a:buAutoNum type="arabicPeriod"/>
            </a:pPr>
            <a:r>
              <a:rPr lang="en-US" sz="2400" b="1" dirty="0" smtClean="0"/>
              <a:t>Attacks-Vulnerabilities: </a:t>
            </a:r>
            <a:r>
              <a:rPr lang="en-US" sz="2400" dirty="0" smtClean="0"/>
              <a:t>SQL </a:t>
            </a:r>
            <a:r>
              <a:rPr lang="en-US" sz="2400" dirty="0"/>
              <a:t>injection reigning as the top attack technique, 51% of all </a:t>
            </a:r>
            <a:r>
              <a:rPr lang="en-US" sz="2400" dirty="0" smtClean="0"/>
              <a:t>vulnerabilities are XSS</a:t>
            </a:r>
          </a:p>
          <a:p>
            <a:pPr marL="457200" indent="-457200">
              <a:spcBef>
                <a:spcPct val="20000"/>
              </a:spcBef>
              <a:buFont typeface="+mj-lt"/>
              <a:buAutoNum type="arabicPeriod"/>
            </a:pPr>
            <a:r>
              <a:rPr lang="en-US" sz="2400" b="1" dirty="0" smtClean="0"/>
              <a:t>Data Breach Impact</a:t>
            </a:r>
            <a:r>
              <a:rPr lang="en-US" sz="2400" dirty="0" smtClean="0"/>
              <a:t>: Majority </a:t>
            </a:r>
            <a:r>
              <a:rPr lang="en-US" sz="2400" dirty="0"/>
              <a:t>are </a:t>
            </a:r>
            <a:r>
              <a:rPr lang="en-US" sz="2400" dirty="0" smtClean="0"/>
              <a:t>data lost are user’s </a:t>
            </a:r>
            <a:r>
              <a:rPr lang="en-US" sz="2400" dirty="0"/>
              <a:t>credentials, emails and personal identifiable information </a:t>
            </a:r>
            <a:endParaRPr lang="en-US" sz="2400" dirty="0" smtClean="0"/>
          </a:p>
          <a:p>
            <a:pPr marL="457200" indent="-457200">
              <a:spcBef>
                <a:spcPct val="20000"/>
              </a:spcBef>
              <a:buFont typeface="+mj-lt"/>
              <a:buAutoNum type="arabicPeriod"/>
            </a:pPr>
            <a:r>
              <a:rPr lang="en-US" sz="2400" b="1" dirty="0"/>
              <a:t>Business </a:t>
            </a:r>
            <a:r>
              <a:rPr lang="en-US" sz="2400" b="1" dirty="0" smtClean="0"/>
              <a:t>Breach Impact</a:t>
            </a:r>
            <a:r>
              <a:rPr lang="en-US" sz="2400" dirty="0"/>
              <a:t>: The average cost of </a:t>
            </a:r>
            <a:r>
              <a:rPr lang="en-US" sz="2400" dirty="0" smtClean="0"/>
              <a:t>a data record breached </a:t>
            </a:r>
            <a:r>
              <a:rPr lang="en-US" sz="2400" dirty="0"/>
              <a:t>is estimated as $ 222 per record </a:t>
            </a:r>
            <a:endParaRPr lang="en-US" sz="2400" dirty="0" smtClean="0"/>
          </a:p>
          <a:p>
            <a:pPr marL="457200" indent="-457200">
              <a:spcBef>
                <a:spcPct val="20000"/>
              </a:spcBef>
              <a:buFont typeface="+mj-lt"/>
              <a:buAutoNum type="arabicPeriod"/>
            </a:pPr>
            <a:r>
              <a:rPr lang="en-US" sz="2400" b="1" kern="0" dirty="0" smtClean="0"/>
              <a:t>Incident Response</a:t>
            </a:r>
            <a:r>
              <a:rPr lang="en-US" sz="2400" kern="0" dirty="0" smtClean="0"/>
              <a:t>: Majority of incidents is discovered after weeks/months from the time of initial data compromise </a:t>
            </a:r>
          </a:p>
        </p:txBody>
      </p:sp>
      <p:sp>
        <p:nvSpPr>
          <p:cNvPr id="9" name="Content Placeholder 2"/>
          <p:cNvSpPr>
            <a:spLocks/>
          </p:cNvSpPr>
          <p:nvPr/>
        </p:nvSpPr>
        <p:spPr bwMode="auto">
          <a:xfrm>
            <a:off x="685800" y="5943600"/>
            <a:ext cx="5943600" cy="838200"/>
          </a:xfrm>
          <a:prstGeom prst="rect">
            <a:avLst/>
          </a:prstGeom>
          <a:noFill/>
          <a:ln w="9525">
            <a:noFill/>
            <a:miter lim="800000"/>
            <a:headEnd/>
            <a:tailEnd/>
          </a:ln>
        </p:spPr>
        <p:txBody>
          <a:bodyPr lIns="91420" tIns="45711" rIns="91420" bIns="45711"/>
          <a:lstStyle/>
          <a:p>
            <a:pPr>
              <a:spcBef>
                <a:spcPct val="20000"/>
              </a:spcBef>
            </a:pPr>
            <a:r>
              <a:rPr lang="en-US" sz="800" dirty="0" smtClean="0"/>
              <a:t>Sources: 	OSF, DataLossDb.org </a:t>
            </a:r>
          </a:p>
          <a:p>
            <a:pPr>
              <a:spcBef>
                <a:spcPct val="20000"/>
              </a:spcBef>
            </a:pPr>
            <a:r>
              <a:rPr lang="en-US" sz="800" dirty="0" smtClean="0"/>
              <a:t>	</a:t>
            </a:r>
            <a:r>
              <a:rPr lang="en-US" sz="800" dirty="0" err="1" smtClean="0"/>
              <a:t>Ponemon</a:t>
            </a:r>
            <a:r>
              <a:rPr lang="en-US" sz="800" dirty="0" smtClean="0"/>
              <a:t> </a:t>
            </a:r>
            <a:r>
              <a:rPr lang="en-US" sz="800" dirty="0"/>
              <a:t>Institute and Symantec, </a:t>
            </a:r>
            <a:r>
              <a:rPr lang="en-US" sz="800" dirty="0" smtClean="0"/>
              <a:t>Research March 2012</a:t>
            </a:r>
            <a:endParaRPr lang="en-US" sz="800" dirty="0"/>
          </a:p>
          <a:p>
            <a:pPr>
              <a:spcBef>
                <a:spcPct val="20000"/>
              </a:spcBef>
            </a:pPr>
            <a:r>
              <a:rPr lang="en-US" sz="800" dirty="0" smtClean="0"/>
              <a:t>	Verizon’s Investigative data Breach Report 2012 </a:t>
            </a:r>
          </a:p>
          <a:p>
            <a:pPr>
              <a:spcBef>
                <a:spcPct val="20000"/>
              </a:spcBef>
            </a:pPr>
            <a:r>
              <a:rPr lang="en-US" sz="800" dirty="0" smtClean="0"/>
              <a:t>	IBM </a:t>
            </a:r>
            <a:r>
              <a:rPr lang="en-US" sz="800" dirty="0"/>
              <a:t>X-Force 2012 Mid Year Trend &amp; Risk </a:t>
            </a:r>
            <a:r>
              <a:rPr lang="en-US" sz="800" dirty="0" smtClean="0"/>
              <a:t>Report</a:t>
            </a:r>
            <a:endParaRPr lang="en-US" sz="800" dirty="0"/>
          </a:p>
          <a:p>
            <a:pPr>
              <a:spcBef>
                <a:spcPct val="20000"/>
              </a:spcBef>
            </a:pPr>
            <a:endParaRPr lang="en-US" sz="1000" dirty="0"/>
          </a:p>
          <a:p>
            <a:pPr>
              <a:spcBef>
                <a:spcPct val="20000"/>
              </a:spcBef>
            </a:pPr>
            <a:endParaRPr lang="en-US" sz="1000" dirty="0" smtClean="0"/>
          </a:p>
          <a:p>
            <a:pPr>
              <a:spcBef>
                <a:spcPct val="20000"/>
              </a:spcBef>
            </a:pPr>
            <a:endParaRPr lang="en-US" sz="1000" dirty="0"/>
          </a:p>
          <a:p>
            <a:pPr>
              <a:spcBef>
                <a:spcPct val="20000"/>
              </a:spcBef>
            </a:pPr>
            <a:endParaRPr lang="en-US" sz="1000" dirty="0" smtClean="0"/>
          </a:p>
          <a:p>
            <a:pPr>
              <a:spcBef>
                <a:spcPct val="20000"/>
              </a:spcBef>
            </a:pPr>
            <a:endParaRPr lang="en-US" sz="1000" dirty="0"/>
          </a:p>
        </p:txBody>
      </p:sp>
    </p:spTree>
    <p:extLst>
      <p:ext uri="{BB962C8B-B14F-4D97-AF65-F5344CB8AC3E}">
        <p14:creationId xmlns:p14="http://schemas.microsoft.com/office/powerpoint/2010/main" val="403198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064F400-4E7C-4D3B-9C9E-26A4CE4FF539}" type="slidenum">
              <a:rPr lang="en-US"/>
              <a:pPr>
                <a:defRPr/>
              </a:pPr>
              <a:t>11</a:t>
            </a:fld>
            <a:endParaRPr lang="en-US"/>
          </a:p>
        </p:txBody>
      </p:sp>
      <p:sp>
        <p:nvSpPr>
          <p:cNvPr id="6" name="Rectangle 2"/>
          <p:cNvSpPr txBox="1">
            <a:spLocks noChangeArrowheads="1"/>
          </p:cNvSpPr>
          <p:nvPr/>
        </p:nvSpPr>
        <p:spPr bwMode="auto">
          <a:xfrm>
            <a:off x="685800" y="2057400"/>
            <a:ext cx="7540534" cy="201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a:lstStyle>
          <a:p>
            <a:pPr marL="533400" indent="-533400" algn="ctr"/>
            <a:endParaRPr lang="en-US" sz="2400" dirty="0"/>
          </a:p>
        </p:txBody>
      </p:sp>
      <p:sp>
        <p:nvSpPr>
          <p:cNvPr id="5" name="Rectangle 2"/>
          <p:cNvSpPr txBox="1">
            <a:spLocks noChangeArrowheads="1"/>
          </p:cNvSpPr>
          <p:nvPr/>
        </p:nvSpPr>
        <p:spPr bwMode="auto">
          <a:xfrm>
            <a:off x="838200" y="2048741"/>
            <a:ext cx="7540534" cy="201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a:lstStyle>
          <a:p>
            <a:pPr marL="533400" indent="-533400" algn="ctr"/>
            <a:r>
              <a:rPr lang="en-US" b="0" dirty="0" smtClean="0"/>
              <a:t>How a CISO Guide Can Help?</a:t>
            </a:r>
            <a:endParaRPr lang="en-US" dirty="0"/>
          </a:p>
        </p:txBody>
      </p:sp>
    </p:spTree>
    <p:extLst>
      <p:ext uri="{BB962C8B-B14F-4D97-AF65-F5344CB8AC3E}">
        <p14:creationId xmlns:p14="http://schemas.microsoft.com/office/powerpoint/2010/main" val="29321722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1"/>
          <p:cNvSpPr>
            <a:spLocks noGrp="1"/>
          </p:cNvSpPr>
          <p:nvPr>
            <p:ph type="title"/>
          </p:nvPr>
        </p:nvSpPr>
        <p:spPr>
          <a:xfrm>
            <a:off x="207364" y="228600"/>
            <a:ext cx="8936636" cy="792162"/>
          </a:xfrm>
        </p:spPr>
        <p:txBody>
          <a:bodyPr/>
          <a:lstStyle/>
          <a:p>
            <a:pPr algn="ctr"/>
            <a:r>
              <a:rPr lang="en-US" dirty="0" smtClean="0"/>
              <a:t>OWASP Guide for CISOs</a:t>
            </a:r>
          </a:p>
        </p:txBody>
      </p:sp>
      <p:sp>
        <p:nvSpPr>
          <p:cNvPr id="324611" name="Content Placeholder 4"/>
          <p:cNvSpPr>
            <a:spLocks noGrp="1"/>
          </p:cNvSpPr>
          <p:nvPr>
            <p:ph idx="1"/>
          </p:nvPr>
        </p:nvSpPr>
        <p:spPr>
          <a:xfrm>
            <a:off x="457200" y="914400"/>
            <a:ext cx="8534399" cy="5280025"/>
          </a:xfrm>
        </p:spPr>
        <p:txBody>
          <a:bodyPr/>
          <a:lstStyle/>
          <a:p>
            <a:pPr>
              <a:buFont typeface="+mj-lt"/>
              <a:buAutoNum type="arabicPeriod"/>
            </a:pPr>
            <a:r>
              <a:rPr lang="en-US" sz="1800" b="1" dirty="0" smtClean="0"/>
              <a:t>Criteria </a:t>
            </a:r>
            <a:r>
              <a:rPr lang="en-US" sz="1800" b="1" dirty="0"/>
              <a:t>for </a:t>
            </a:r>
            <a:r>
              <a:rPr lang="en-US" sz="1800" b="1" dirty="0" smtClean="0"/>
              <a:t>Application Security Investments</a:t>
            </a:r>
          </a:p>
          <a:p>
            <a:pPr marL="800100" lvl="1" indent="-342900">
              <a:buFont typeface="+mj-lt"/>
              <a:buAutoNum type="arabicPeriod"/>
            </a:pPr>
            <a:r>
              <a:rPr lang="en-US" sz="1800" dirty="0"/>
              <a:t>Legal and </a:t>
            </a:r>
            <a:r>
              <a:rPr lang="en-US" sz="1800" dirty="0" smtClean="0"/>
              <a:t>Compliance Criteria </a:t>
            </a:r>
          </a:p>
          <a:p>
            <a:pPr marL="800100" lvl="1" indent="-342900">
              <a:buFont typeface="+mj-lt"/>
              <a:buAutoNum type="arabicPeriod"/>
            </a:pPr>
            <a:r>
              <a:rPr lang="en-US" sz="1800" dirty="0"/>
              <a:t>Risk </a:t>
            </a:r>
            <a:r>
              <a:rPr lang="en-US" sz="1800" dirty="0" smtClean="0"/>
              <a:t>Management Criteria </a:t>
            </a:r>
            <a:endParaRPr lang="en-US" sz="1800" dirty="0"/>
          </a:p>
          <a:p>
            <a:pPr>
              <a:buFont typeface="+mj-lt"/>
              <a:buAutoNum type="arabicPeriod"/>
            </a:pPr>
            <a:r>
              <a:rPr lang="en-US" sz="1800" b="1" dirty="0"/>
              <a:t>Selection of Application Security </a:t>
            </a:r>
            <a:r>
              <a:rPr lang="en-US" sz="1800" b="1" dirty="0" smtClean="0"/>
              <a:t>Measures</a:t>
            </a:r>
          </a:p>
          <a:p>
            <a:pPr lvl="1">
              <a:buFont typeface="+mj-lt"/>
              <a:buAutoNum type="arabicPeriod"/>
            </a:pPr>
            <a:r>
              <a:rPr lang="en-US" sz="1800" dirty="0" smtClean="0"/>
              <a:t>Vulnerabilities </a:t>
            </a:r>
            <a:r>
              <a:rPr lang="en-US" sz="1800" dirty="0"/>
              <a:t>with the Most Business Impact </a:t>
            </a:r>
          </a:p>
          <a:p>
            <a:pPr lvl="1">
              <a:buFont typeface="+mj-lt"/>
              <a:buAutoNum type="arabicPeriod"/>
            </a:pPr>
            <a:r>
              <a:rPr lang="en-US" sz="1800" dirty="0" smtClean="0"/>
              <a:t>Target Threats with </a:t>
            </a:r>
            <a:r>
              <a:rPr lang="en-US" sz="1800" dirty="0"/>
              <a:t>Countermeasures </a:t>
            </a:r>
            <a:endParaRPr lang="en-US" sz="1800" dirty="0" smtClean="0"/>
          </a:p>
          <a:p>
            <a:pPr marL="800100" lvl="1" indent="-342900">
              <a:buFont typeface="+mj-lt"/>
              <a:buAutoNum type="arabicPeriod"/>
            </a:pPr>
            <a:r>
              <a:rPr lang="en-US" sz="1800" dirty="0" smtClean="0"/>
              <a:t>Mitigate the Risks </a:t>
            </a:r>
            <a:r>
              <a:rPr lang="en-US" sz="1800" dirty="0"/>
              <a:t>of New Technologies </a:t>
            </a:r>
          </a:p>
          <a:p>
            <a:pPr>
              <a:buFont typeface="+mj-lt"/>
              <a:buAutoNum type="arabicPeriod"/>
            </a:pPr>
            <a:r>
              <a:rPr lang="en-US" sz="1800" b="1" dirty="0"/>
              <a:t>Selection of Application Security </a:t>
            </a:r>
            <a:r>
              <a:rPr lang="en-US" sz="1800" b="1" dirty="0" smtClean="0"/>
              <a:t>Processes </a:t>
            </a:r>
          </a:p>
          <a:p>
            <a:pPr lvl="1">
              <a:buFont typeface="+mj-lt"/>
              <a:buAutoNum type="arabicPeriod"/>
            </a:pPr>
            <a:r>
              <a:rPr lang="en-US" sz="1800" dirty="0" smtClean="0"/>
              <a:t>Addressing </a:t>
            </a:r>
            <a:r>
              <a:rPr lang="en-US" sz="1800" dirty="0"/>
              <a:t>CISO Role </a:t>
            </a:r>
            <a:r>
              <a:rPr lang="en-US" sz="1800" dirty="0" smtClean="0"/>
              <a:t>&amp; Responsibilities</a:t>
            </a:r>
            <a:endParaRPr lang="en-US" sz="1800" dirty="0"/>
          </a:p>
          <a:p>
            <a:pPr lvl="1">
              <a:buFont typeface="+mj-lt"/>
              <a:buAutoNum type="arabicPeriod"/>
            </a:pPr>
            <a:r>
              <a:rPr lang="en-US" sz="1800" dirty="0" smtClean="0"/>
              <a:t>Targeting </a:t>
            </a:r>
            <a:r>
              <a:rPr lang="en-US" sz="1800" dirty="0"/>
              <a:t>Software Security Activities and S-SDLC Processes </a:t>
            </a:r>
            <a:endParaRPr lang="en-US" sz="1800" dirty="0" smtClean="0"/>
          </a:p>
          <a:p>
            <a:pPr marL="800100" lvl="1" indent="-342900">
              <a:buFont typeface="+mj-lt"/>
              <a:buAutoNum type="arabicPeriod"/>
            </a:pPr>
            <a:r>
              <a:rPr lang="en-US" sz="1800" dirty="0"/>
              <a:t>How to choose the right </a:t>
            </a:r>
            <a:r>
              <a:rPr lang="en-US" sz="1800" dirty="0" smtClean="0"/>
              <a:t>projects and tools </a:t>
            </a:r>
            <a:r>
              <a:rPr lang="en-US" sz="1800" dirty="0"/>
              <a:t>from OWASP </a:t>
            </a:r>
            <a:r>
              <a:rPr lang="en-US" sz="1800" dirty="0" smtClean="0"/>
              <a:t>  </a:t>
            </a:r>
            <a:endParaRPr lang="en-US" sz="1800" dirty="0"/>
          </a:p>
          <a:p>
            <a:pPr>
              <a:buFont typeface="+mj-lt"/>
              <a:buAutoNum type="arabicPeriod"/>
            </a:pPr>
            <a:r>
              <a:rPr lang="en-US" sz="1800" b="1" dirty="0"/>
              <a:t>Metrics for managing application security governance, </a:t>
            </a:r>
            <a:r>
              <a:rPr lang="en-US" sz="1800" b="1" dirty="0" smtClean="0"/>
              <a:t>compliance and risks</a:t>
            </a:r>
          </a:p>
          <a:p>
            <a:pPr marL="800100" lvl="1" indent="-342900">
              <a:buFont typeface="+mj-lt"/>
              <a:buAutoNum type="arabicPeriod"/>
            </a:pPr>
            <a:r>
              <a:rPr lang="en-US" sz="1800" dirty="0" smtClean="0"/>
              <a:t>Application </a:t>
            </a:r>
            <a:r>
              <a:rPr lang="en-US" sz="1800" dirty="0"/>
              <a:t>Security Process Metrics </a:t>
            </a:r>
            <a:endParaRPr lang="en-US" sz="1800" dirty="0" smtClean="0"/>
          </a:p>
          <a:p>
            <a:pPr marL="800100" lvl="1" indent="-342900">
              <a:buFont typeface="+mj-lt"/>
              <a:buAutoNum type="arabicPeriod"/>
            </a:pPr>
            <a:r>
              <a:rPr lang="en-US" sz="1800" dirty="0"/>
              <a:t>Application Security Risk Metrics </a:t>
            </a:r>
            <a:endParaRPr lang="en-US" sz="1800" dirty="0" smtClean="0"/>
          </a:p>
          <a:p>
            <a:pPr marL="800100" lvl="1" indent="-342900">
              <a:buFont typeface="+mj-lt"/>
              <a:buAutoNum type="arabicPeriod"/>
            </a:pPr>
            <a:r>
              <a:rPr lang="en-US" sz="1800" dirty="0"/>
              <a:t>Security in SDLC Issue Management Metrics </a:t>
            </a:r>
          </a:p>
        </p:txBody>
      </p:sp>
      <p:sp>
        <p:nvSpPr>
          <p:cNvPr id="3" name="Slide Number Placeholder 2"/>
          <p:cNvSpPr txBox="1">
            <a:spLocks noGrp="1"/>
          </p:cNvSpPr>
          <p:nvPr/>
        </p:nvSpPr>
        <p:spPr bwMode="auto">
          <a:xfrm>
            <a:off x="8585200" y="6308725"/>
            <a:ext cx="406400" cy="228600"/>
          </a:xfrm>
          <a:prstGeom prst="rect">
            <a:avLst/>
          </a:prstGeom>
          <a:noFill/>
          <a:ln>
            <a:miter lim="800000"/>
            <a:headEnd/>
            <a:tailEnd/>
          </a:ln>
        </p:spPr>
        <p:txBody>
          <a:bodyPr/>
          <a:lstStyle/>
          <a:p>
            <a:pPr algn="ctr" eaLnBrk="0" hangingPunct="0">
              <a:defRPr/>
            </a:pPr>
            <a:fld id="{49E3CD3E-139B-44D4-A321-7165AC738E98}" type="slidenum">
              <a:rPr lang="en-US" sz="1000" b="1">
                <a:solidFill>
                  <a:srgbClr val="969696"/>
                </a:solidFill>
                <a:latin typeface="+mn-lt"/>
                <a:cs typeface="+mn-cs"/>
              </a:rPr>
              <a:pPr algn="ctr" eaLnBrk="0" hangingPunct="0">
                <a:defRPr/>
              </a:pPr>
              <a:t>12</a:t>
            </a:fld>
            <a:endParaRPr lang="en-US" sz="1000" b="1">
              <a:solidFill>
                <a:srgbClr val="969696"/>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49569"/>
            <a:ext cx="8643313" cy="468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Thank You For Listening</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Browse for OWASP Guide for CISOs</a:t>
            </a:r>
          </a:p>
          <a:p>
            <a:pPr marL="0" indent="0">
              <a:buNone/>
            </a:pPr>
            <a:r>
              <a:rPr lang="en-US" dirty="0" smtClean="0">
                <a:solidFill>
                  <a:schemeClr val="bg1"/>
                </a:solidFill>
              </a:rPr>
              <a:t>Email Project Leader &amp; GIC</a:t>
            </a:r>
          </a:p>
          <a:p>
            <a:pPr marL="0" indent="0">
              <a:buNone/>
            </a:pPr>
            <a:r>
              <a:rPr lang="en-US" dirty="0">
                <a:solidFill>
                  <a:schemeClr val="bg1"/>
                </a:solidFill>
              </a:rPr>
              <a:t>Participate to the CISO </a:t>
            </a:r>
            <a:r>
              <a:rPr lang="en-US" dirty="0" smtClean="0">
                <a:solidFill>
                  <a:schemeClr val="bg1"/>
                </a:solidFill>
              </a:rPr>
              <a:t>Survey</a:t>
            </a:r>
            <a:r>
              <a:rPr lang="en-US" dirty="0" smtClean="0">
                <a:solidFill>
                  <a:schemeClr val="bg1"/>
                </a:solidFill>
              </a:rPr>
              <a:t>!!!</a:t>
            </a:r>
          </a:p>
          <a:p>
            <a:pPr marL="0" indent="0">
              <a:buNone/>
            </a:pPr>
            <a:r>
              <a:rPr lang="en-US" dirty="0" smtClean="0">
                <a:solidFill>
                  <a:schemeClr val="bg1"/>
                </a:solidFill>
              </a:rPr>
              <a:t>Please leave your business card !</a:t>
            </a:r>
            <a:endParaRPr lang="en-US" dirty="0">
              <a:solidFill>
                <a:schemeClr val="bg1"/>
              </a:solidFill>
            </a:endParaRPr>
          </a:p>
          <a:p>
            <a:pPr marL="0" indent="0">
              <a:buNone/>
            </a:pPr>
            <a:endParaRPr lang="en-US" dirty="0">
              <a:solidFill>
                <a:schemeClr val="bg1"/>
              </a:solidFill>
            </a:endParaRPr>
          </a:p>
          <a:p>
            <a:endParaRPr lang="en-US" dirty="0" smtClean="0"/>
          </a:p>
          <a:p>
            <a:pPr marL="0" indent="0">
              <a:buNone/>
            </a:pPr>
            <a:endParaRPr lang="en-US" dirty="0" smtClean="0"/>
          </a:p>
          <a:p>
            <a:pPr marL="0" indent="0">
              <a:buNone/>
            </a:pPr>
            <a:r>
              <a:rPr lang="en-US" dirty="0"/>
              <a:t>	</a:t>
            </a:r>
          </a:p>
        </p:txBody>
      </p:sp>
      <p:sp>
        <p:nvSpPr>
          <p:cNvPr id="4" name="Slide Number Placeholder 3"/>
          <p:cNvSpPr>
            <a:spLocks noGrp="1"/>
          </p:cNvSpPr>
          <p:nvPr>
            <p:ph type="sldNum" sz="quarter" idx="10"/>
          </p:nvPr>
        </p:nvSpPr>
        <p:spPr/>
        <p:txBody>
          <a:bodyPr/>
          <a:lstStyle/>
          <a:p>
            <a:pPr>
              <a:defRPr/>
            </a:pPr>
            <a:fld id="{24DE893E-BE7E-4C10-A3AC-6A2AACCE757F}" type="slidenum">
              <a:rPr lang="en-US" smtClean="0"/>
              <a:pPr>
                <a:defRPr/>
              </a:pPr>
              <a:t>13</a:t>
            </a:fld>
            <a:endParaRPr lang="en-US"/>
          </a:p>
        </p:txBody>
      </p:sp>
    </p:spTree>
    <p:extLst>
      <p:ext uri="{BB962C8B-B14F-4D97-AF65-F5344CB8AC3E}">
        <p14:creationId xmlns:p14="http://schemas.microsoft.com/office/powerpoint/2010/main" val="2525522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DA69500C-9A89-4982-BFED-DCCF09075B3F}" type="slidenum">
              <a:rPr lang="en-US"/>
              <a:pPr>
                <a:defRPr/>
              </a:pPr>
              <a:t>14</a:t>
            </a:fld>
            <a:endParaRPr lang="en-US"/>
          </a:p>
        </p:txBody>
      </p:sp>
      <p:grpSp>
        <p:nvGrpSpPr>
          <p:cNvPr id="345090" name="Group 2"/>
          <p:cNvGrpSpPr>
            <a:grpSpLocks/>
          </p:cNvGrpSpPr>
          <p:nvPr/>
        </p:nvGrpSpPr>
        <p:grpSpPr bwMode="auto">
          <a:xfrm>
            <a:off x="749300" y="533400"/>
            <a:ext cx="7670800" cy="4764088"/>
            <a:chOff x="472" y="336"/>
            <a:chExt cx="4832" cy="3001"/>
          </a:xfrm>
        </p:grpSpPr>
        <p:sp>
          <p:nvSpPr>
            <p:cNvPr id="345091" name="Rectangle 3"/>
            <p:cNvSpPr>
              <a:spLocks noChangeArrowheads="1"/>
            </p:cNvSpPr>
            <p:nvPr/>
          </p:nvSpPr>
          <p:spPr bwMode="auto">
            <a:xfrm>
              <a:off x="1008" y="336"/>
              <a:ext cx="2088" cy="2185"/>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27700" i="1">
                  <a:solidFill>
                    <a:srgbClr val="B2B2B2"/>
                  </a:solidFill>
                  <a:latin typeface="Times" pitchFamily="18" charset="0"/>
                  <a:cs typeface="Times New Roman" pitchFamily="18" charset="0"/>
                </a:rPr>
                <a:t>Q</a:t>
              </a:r>
            </a:p>
          </p:txBody>
        </p:sp>
        <p:sp>
          <p:nvSpPr>
            <p:cNvPr id="345092" name="Rectangle 4"/>
            <p:cNvSpPr>
              <a:spLocks noChangeArrowheads="1"/>
            </p:cNvSpPr>
            <p:nvPr/>
          </p:nvSpPr>
          <p:spPr bwMode="auto">
            <a:xfrm>
              <a:off x="1836" y="1152"/>
              <a:ext cx="2088" cy="2185"/>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27700" i="1" dirty="0">
                  <a:solidFill>
                    <a:srgbClr val="DDDDDD"/>
                  </a:solidFill>
                  <a:latin typeface="Times" pitchFamily="18" charset="0"/>
                  <a:cs typeface="Times New Roman" pitchFamily="18" charset="0"/>
                </a:rPr>
                <a:t>&amp;</a:t>
              </a:r>
            </a:p>
          </p:txBody>
        </p:sp>
        <p:sp>
          <p:nvSpPr>
            <p:cNvPr id="709637" name="Rectangle 5"/>
            <p:cNvSpPr>
              <a:spLocks noChangeArrowheads="1"/>
            </p:cNvSpPr>
            <p:nvPr/>
          </p:nvSpPr>
          <p:spPr bwMode="auto">
            <a:xfrm>
              <a:off x="488" y="1766"/>
              <a:ext cx="4816" cy="44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en-US" sz="4000" dirty="0">
                  <a:solidFill>
                    <a:schemeClr val="accent2"/>
                  </a:solidFill>
                  <a:effectLst>
                    <a:outerShdw blurRad="38100" dist="38100" dir="2700000" algn="tl">
                      <a:srgbClr val="C0C0C0"/>
                    </a:outerShdw>
                  </a:effectLst>
                  <a:cs typeface="Times New Roman" pitchFamily="18" charset="0"/>
                </a:rPr>
                <a:t>Q U E S T I O N S</a:t>
              </a:r>
            </a:p>
          </p:txBody>
        </p:sp>
        <p:sp>
          <p:nvSpPr>
            <p:cNvPr id="709638" name="Rectangle 6"/>
            <p:cNvSpPr>
              <a:spLocks noChangeArrowheads="1"/>
            </p:cNvSpPr>
            <p:nvPr/>
          </p:nvSpPr>
          <p:spPr bwMode="auto">
            <a:xfrm>
              <a:off x="472" y="2160"/>
              <a:ext cx="4816" cy="44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defRPr/>
              </a:pPr>
              <a:r>
                <a:rPr lang="en-US" sz="4000">
                  <a:solidFill>
                    <a:schemeClr val="accent2"/>
                  </a:solidFill>
                  <a:effectLst>
                    <a:outerShdw blurRad="38100" dist="38100" dir="2700000" algn="tl">
                      <a:srgbClr val="C0C0C0"/>
                    </a:outerShdw>
                  </a:effectLst>
                  <a:cs typeface="Times New Roman" pitchFamily="18" charset="0"/>
                </a:rPr>
                <a:t>A N S W E R 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Appendix: Mapping CISO’s Responsibilities</a:t>
            </a:r>
            <a:endParaRPr lang="en-US" dirty="0"/>
          </a:p>
        </p:txBody>
      </p:sp>
      <p:sp>
        <p:nvSpPr>
          <p:cNvPr id="3" name="Slide Number Placeholder 2"/>
          <p:cNvSpPr>
            <a:spLocks noGrp="1"/>
          </p:cNvSpPr>
          <p:nvPr>
            <p:ph type="sldNum" sz="quarter" idx="10"/>
          </p:nvPr>
        </p:nvSpPr>
        <p:spPr/>
        <p:txBody>
          <a:bodyPr/>
          <a:lstStyle/>
          <a:p>
            <a:pPr>
              <a:defRPr/>
            </a:pPr>
            <a:fld id="{167AF60D-646A-4F32-93FF-A4A4DBC00DB9}" type="slidenum">
              <a:rPr lang="en-US" smtClean="0"/>
              <a:pPr>
                <a:defRPr/>
              </a:pPr>
              <a:t>15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7379614"/>
              </p:ext>
            </p:extLst>
          </p:nvPr>
        </p:nvGraphicFramePr>
        <p:xfrm>
          <a:off x="533400" y="838200"/>
          <a:ext cx="8153400" cy="5336220"/>
        </p:xfrm>
        <a:graphic>
          <a:graphicData uri="http://schemas.openxmlformats.org/drawingml/2006/table">
            <a:tbl>
              <a:tblPr>
                <a:tableStyleId>{5C22544A-7EE6-4342-B048-85BDC9FD1C3A}</a:tableStyleId>
              </a:tblPr>
              <a:tblGrid>
                <a:gridCol w="2898985"/>
                <a:gridCol w="1630680"/>
                <a:gridCol w="2380046"/>
                <a:gridCol w="1243689"/>
              </a:tblGrid>
              <a:tr h="126550">
                <a:tc>
                  <a:txBody>
                    <a:bodyPr/>
                    <a:lstStyle/>
                    <a:p>
                      <a:pPr algn="l" fontAlgn="b"/>
                      <a:r>
                        <a:rPr lang="en-US" sz="800" u="none" strike="noStrike" dirty="0">
                          <a:effectLst/>
                        </a:rPr>
                        <a:t>CISO RESPONABILITY</a:t>
                      </a:r>
                      <a:endParaRPr lang="en-US" sz="800" b="1" i="0" u="none" strike="noStrike" dirty="0">
                        <a:solidFill>
                          <a:srgbClr val="000000"/>
                        </a:solidFill>
                        <a:effectLst/>
                        <a:latin typeface="Calibri"/>
                      </a:endParaRPr>
                    </a:p>
                  </a:txBody>
                  <a:tcPr marL="4630" marR="4630" marT="4630" marB="0" anchor="b"/>
                </a:tc>
                <a:tc>
                  <a:txBody>
                    <a:bodyPr/>
                    <a:lstStyle/>
                    <a:p>
                      <a:pPr algn="l" fontAlgn="b"/>
                      <a:r>
                        <a:rPr lang="en-US" sz="800" u="none" strike="noStrike">
                          <a:effectLst/>
                        </a:rPr>
                        <a:t>DOMAIN</a:t>
                      </a:r>
                      <a:endParaRPr lang="en-US" sz="800" b="1" i="0" u="none" strike="noStrike">
                        <a:solidFill>
                          <a:srgbClr val="000000"/>
                        </a:solidFill>
                        <a:effectLst/>
                        <a:latin typeface="Calibri"/>
                      </a:endParaRPr>
                    </a:p>
                  </a:txBody>
                  <a:tcPr marL="4630" marR="4630" marT="4630" marB="0" anchor="b"/>
                </a:tc>
                <a:tc>
                  <a:txBody>
                    <a:bodyPr/>
                    <a:lstStyle/>
                    <a:p>
                      <a:pPr algn="l" fontAlgn="b"/>
                      <a:r>
                        <a:rPr lang="en-US" sz="800" u="none" strike="noStrike">
                          <a:effectLst/>
                        </a:rPr>
                        <a:t>CURRENT OWASP PROJECTS</a:t>
                      </a:r>
                      <a:endParaRPr lang="en-US" sz="800" b="1" i="0" u="none" strike="noStrike">
                        <a:solidFill>
                          <a:srgbClr val="000000"/>
                        </a:solidFill>
                        <a:effectLst/>
                        <a:latin typeface="Calibri"/>
                      </a:endParaRPr>
                    </a:p>
                  </a:txBody>
                  <a:tcPr marL="4630" marR="4630" marT="4630" marB="0" anchor="b"/>
                </a:tc>
                <a:tc>
                  <a:txBody>
                    <a:bodyPr/>
                    <a:lstStyle/>
                    <a:p>
                      <a:pPr algn="l" fontAlgn="b"/>
                      <a:r>
                        <a:rPr lang="en-US" sz="800" u="none" strike="noStrike">
                          <a:effectLst/>
                        </a:rPr>
                        <a:t>OWASP CISO GUIDE</a:t>
                      </a:r>
                      <a:endParaRPr lang="en-US" sz="800" b="1" i="0" u="none" strike="noStrike">
                        <a:solidFill>
                          <a:srgbClr val="000000"/>
                        </a:solidFill>
                        <a:effectLst/>
                        <a:latin typeface="Calibri"/>
                      </a:endParaRPr>
                    </a:p>
                  </a:txBody>
                  <a:tcPr marL="4630" marR="4630" marT="4630" marB="0" anchor="b"/>
                </a:tc>
              </a:tr>
              <a:tr h="614230">
                <a:tc>
                  <a:txBody>
                    <a:bodyPr/>
                    <a:lstStyle/>
                    <a:p>
                      <a:pPr algn="l" fontAlgn="ctr"/>
                      <a:r>
                        <a:rPr lang="en-US" sz="800" u="none" strike="noStrike">
                          <a:effectLst/>
                        </a:rPr>
                        <a:t>Develop and implement policies, standards and guidelines for application security</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dirty="0">
                          <a:effectLst/>
                        </a:rPr>
                        <a:t>Standards &amp; Policies</a:t>
                      </a:r>
                      <a:endParaRPr lang="en-US" sz="800" b="0" i="0" u="none" strike="noStrike" dirty="0">
                        <a:solidFill>
                          <a:srgbClr val="000000"/>
                        </a:solidFill>
                        <a:effectLst/>
                        <a:latin typeface="Calibri"/>
                      </a:endParaRPr>
                    </a:p>
                  </a:txBody>
                  <a:tcPr marL="4630" marR="4630" marT="4630" marB="0" anchor="ctr"/>
                </a:tc>
                <a:tc>
                  <a:txBody>
                    <a:bodyPr/>
                    <a:lstStyle/>
                    <a:p>
                      <a:pPr algn="l" fontAlgn="ctr"/>
                      <a:r>
                        <a:rPr lang="en-US" sz="800" u="none" strike="noStrike" dirty="0">
                          <a:effectLst/>
                        </a:rPr>
                        <a:t>Development Guide - Policy Frameworks </a:t>
                      </a:r>
                      <a:br>
                        <a:rPr lang="en-US" sz="800" u="none" strike="noStrike" dirty="0">
                          <a:effectLst/>
                        </a:rPr>
                      </a:br>
                      <a:r>
                        <a:rPr lang="en-US" sz="800" u="none" strike="noStrike" dirty="0">
                          <a:effectLst/>
                        </a:rPr>
                        <a:t>CLASP - Identify Global Security Policy</a:t>
                      </a:r>
                      <a:br>
                        <a:rPr lang="en-US" sz="800" u="none" strike="noStrike" dirty="0">
                          <a:effectLst/>
                        </a:rPr>
                      </a:br>
                      <a:r>
                        <a:rPr lang="en-US" sz="800" u="none" strike="noStrike" dirty="0">
                          <a:effectLst/>
                        </a:rPr>
                        <a:t>SAMM - Policy &amp; Compliance,</a:t>
                      </a:r>
                      <a:br>
                        <a:rPr lang="en-US" sz="800" u="none" strike="noStrike" dirty="0">
                          <a:effectLst/>
                        </a:rPr>
                      </a:br>
                      <a:r>
                        <a:rPr lang="en-US" sz="800" u="none" strike="noStrike" dirty="0">
                          <a:effectLst/>
                        </a:rPr>
                        <a:t>Code Review- Code Reviews and Compliance,</a:t>
                      </a:r>
                      <a:br>
                        <a:rPr lang="en-US" sz="800" u="none" strike="noStrike" dirty="0">
                          <a:effectLst/>
                        </a:rPr>
                      </a:br>
                      <a:r>
                        <a:rPr lang="en-US" sz="800" u="none" strike="noStrike" dirty="0">
                          <a:effectLst/>
                        </a:rPr>
                        <a:t>Cloud-10 Regulatory Compliance</a:t>
                      </a:r>
                      <a:endParaRPr lang="en-US" sz="800" b="0" i="0" u="none" strike="noStrike" dirty="0">
                        <a:solidFill>
                          <a:srgbClr val="000000"/>
                        </a:solidFill>
                        <a:effectLst/>
                        <a:latin typeface="Calibri"/>
                      </a:endParaRPr>
                    </a:p>
                  </a:txBody>
                  <a:tcPr marL="4630" marR="4630" marT="463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ctr"/>
                </a:tc>
              </a:tr>
              <a:tr h="248470">
                <a:tc>
                  <a:txBody>
                    <a:bodyPr/>
                    <a:lstStyle/>
                    <a:p>
                      <a:pPr algn="l" fontAlgn="ctr"/>
                      <a:r>
                        <a:rPr lang="en-US" sz="800" u="none" strike="noStrike">
                          <a:effectLst/>
                        </a:rPr>
                        <a:t>Develop implement and manage application security governance processes</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a:effectLst/>
                        </a:rPr>
                        <a:t>Governance</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a:effectLst/>
                        </a:rPr>
                        <a:t>SAMM - Governance</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ctr"/>
                </a:tc>
              </a:tr>
              <a:tr h="979990">
                <a:tc>
                  <a:txBody>
                    <a:bodyPr/>
                    <a:lstStyle/>
                    <a:p>
                      <a:pPr algn="l" fontAlgn="ctr"/>
                      <a:r>
                        <a:rPr lang="en-US" sz="800" u="none" strike="noStrike" dirty="0">
                          <a:effectLst/>
                        </a:rPr>
                        <a:t>Develop and implement software security development and security testing processes</a:t>
                      </a:r>
                      <a:endParaRPr lang="en-US" sz="800" b="0" i="0" u="none" strike="noStrike" dirty="0">
                        <a:solidFill>
                          <a:srgbClr val="000000"/>
                        </a:solidFill>
                        <a:effectLst/>
                        <a:latin typeface="Calibri"/>
                      </a:endParaRPr>
                    </a:p>
                  </a:txBody>
                  <a:tcPr marL="4630" marR="4630" marT="4630" marB="0" anchor="ctr"/>
                </a:tc>
                <a:tc>
                  <a:txBody>
                    <a:bodyPr/>
                    <a:lstStyle/>
                    <a:p>
                      <a:pPr algn="l" fontAlgn="ctr"/>
                      <a:r>
                        <a:rPr lang="en-US" sz="800" u="none" strike="noStrike" dirty="0">
                          <a:effectLst/>
                        </a:rPr>
                        <a:t>Security Engineering Processes</a:t>
                      </a:r>
                      <a:endParaRPr lang="en-US" sz="800" b="0" i="0" u="none" strike="noStrike" dirty="0">
                        <a:solidFill>
                          <a:srgbClr val="000000"/>
                        </a:solidFill>
                        <a:effectLst/>
                        <a:latin typeface="Calibri"/>
                      </a:endParaRPr>
                    </a:p>
                  </a:txBody>
                  <a:tcPr marL="4630" marR="4630" marT="4630" marB="0" anchor="ctr"/>
                </a:tc>
                <a:tc>
                  <a:txBody>
                    <a:bodyPr/>
                    <a:lstStyle/>
                    <a:p>
                      <a:pPr algn="l" fontAlgn="ctr"/>
                      <a:r>
                        <a:rPr lang="en-US" sz="800" u="none" strike="noStrike" dirty="0">
                          <a:effectLst/>
                        </a:rPr>
                        <a:t>Development Guide -All</a:t>
                      </a:r>
                      <a:br>
                        <a:rPr lang="en-US" sz="800" u="none" strike="noStrike" dirty="0">
                          <a:effectLst/>
                        </a:rPr>
                      </a:br>
                      <a:r>
                        <a:rPr lang="en-US" sz="800" u="none" strike="noStrike" dirty="0">
                          <a:effectLst/>
                        </a:rPr>
                        <a:t>Code Review Guide- All,</a:t>
                      </a:r>
                      <a:br>
                        <a:rPr lang="en-US" sz="800" u="none" strike="noStrike" dirty="0">
                          <a:effectLst/>
                        </a:rPr>
                      </a:br>
                      <a:r>
                        <a:rPr lang="en-US" sz="800" u="none" strike="noStrike" dirty="0">
                          <a:effectLst/>
                        </a:rPr>
                        <a:t>Secure Code Practices Guide-All,</a:t>
                      </a:r>
                      <a:br>
                        <a:rPr lang="en-US" sz="800" u="none" strike="noStrike" dirty="0">
                          <a:effectLst/>
                        </a:rPr>
                      </a:br>
                      <a:r>
                        <a:rPr lang="en-US" sz="800" u="none" strike="noStrike" dirty="0">
                          <a:effectLst/>
                        </a:rPr>
                        <a:t>Testing Guide-All,</a:t>
                      </a:r>
                      <a:br>
                        <a:rPr lang="en-US" sz="800" u="none" strike="noStrike" dirty="0">
                          <a:effectLst/>
                        </a:rPr>
                      </a:br>
                      <a:r>
                        <a:rPr lang="en-US" sz="800" u="none" strike="noStrike" dirty="0">
                          <a:effectLst/>
                        </a:rPr>
                        <a:t>CLASP-All,</a:t>
                      </a:r>
                      <a:br>
                        <a:rPr lang="en-US" sz="800" u="none" strike="noStrike" dirty="0">
                          <a:effectLst/>
                        </a:rPr>
                      </a:br>
                      <a:r>
                        <a:rPr lang="en-US" sz="800" u="none" strike="noStrike" dirty="0">
                          <a:effectLst/>
                        </a:rPr>
                        <a:t>SAMM-All,</a:t>
                      </a:r>
                      <a:br>
                        <a:rPr lang="en-US" sz="800" u="none" strike="noStrike" dirty="0">
                          <a:effectLst/>
                        </a:rPr>
                      </a:br>
                      <a:r>
                        <a:rPr lang="en-US" sz="800" u="none" strike="noStrike" dirty="0">
                          <a:effectLst/>
                        </a:rPr>
                        <a:t>Security Tools for Developers-All</a:t>
                      </a:r>
                      <a:br>
                        <a:rPr lang="en-US" sz="800" u="none" strike="noStrike" dirty="0">
                          <a:effectLst/>
                        </a:rPr>
                      </a:br>
                      <a:r>
                        <a:rPr lang="en-US" sz="800" u="none" strike="noStrike" dirty="0">
                          <a:effectLst/>
                        </a:rPr>
                        <a:t>Application Security Standards-All</a:t>
                      </a:r>
                      <a:endParaRPr lang="en-US" sz="800" b="0" i="0" u="none" strike="noStrike" dirty="0">
                        <a:solidFill>
                          <a:srgbClr val="000000"/>
                        </a:solidFill>
                        <a:effectLst/>
                        <a:latin typeface="Calibri"/>
                      </a:endParaRPr>
                    </a:p>
                  </a:txBody>
                  <a:tcPr marL="4630" marR="4630" marT="4630" marB="0" anchor="ct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a:endParaRPr>
                    </a:p>
                  </a:txBody>
                  <a:tcPr marL="4630" marR="4630" marT="4630" marB="0" anchor="b"/>
                </a:tc>
              </a:tr>
              <a:tr h="248470">
                <a:tc>
                  <a:txBody>
                    <a:bodyPr/>
                    <a:lstStyle/>
                    <a:p>
                      <a:pPr algn="l" fontAlgn="b"/>
                      <a:r>
                        <a:rPr lang="en-US" sz="800" u="none" strike="noStrike">
                          <a:effectLst/>
                        </a:rPr>
                        <a:t>Develop, articulate and implement risk management strategy for applications </a:t>
                      </a:r>
                      <a:endParaRPr lang="en-US" sz="800" b="0" i="0" u="none" strike="noStrike">
                        <a:solidFill>
                          <a:srgbClr val="000000"/>
                        </a:solidFill>
                        <a:effectLst/>
                        <a:latin typeface="Calibri"/>
                      </a:endParaRPr>
                    </a:p>
                  </a:txBody>
                  <a:tcPr marL="4630" marR="4630" marT="4630" marB="0" anchor="b"/>
                </a:tc>
                <a:tc>
                  <a:txBody>
                    <a:bodyPr/>
                    <a:lstStyle/>
                    <a:p>
                      <a:pPr algn="l" fontAlgn="ctr"/>
                      <a:r>
                        <a:rPr lang="en-US" sz="800" u="none" strike="noStrike" dirty="0">
                          <a:effectLst/>
                        </a:rPr>
                        <a:t>Risk Strategy</a:t>
                      </a:r>
                      <a:endParaRPr lang="en-US" sz="800" b="0" i="0" u="none" strike="noStrike" dirty="0">
                        <a:solidFill>
                          <a:srgbClr val="000000"/>
                        </a:solidFill>
                        <a:effectLst/>
                        <a:latin typeface="Calibri"/>
                      </a:endParaRPr>
                    </a:p>
                  </a:txBody>
                  <a:tcPr marL="4630" marR="4630" marT="4630" marB="0" anchor="ctr"/>
                </a:tc>
                <a:tc>
                  <a:txBody>
                    <a:bodyPr/>
                    <a:lstStyle/>
                    <a:p>
                      <a:pPr algn="l" fontAlgn="ctr"/>
                      <a:r>
                        <a:rPr lang="en-US" sz="800" u="none" strike="noStrike">
                          <a:effectLst/>
                        </a:rPr>
                        <a:t>SAMM - Strategy &amp; Metrics</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858070">
                <a:tc>
                  <a:txBody>
                    <a:bodyPr/>
                    <a:lstStyle/>
                    <a:p>
                      <a:pPr algn="l" fontAlgn="ctr"/>
                      <a:r>
                        <a:rPr lang="en-US" sz="800" u="none" strike="noStrike" dirty="0">
                          <a:effectLst/>
                        </a:rPr>
                        <a:t>Work with executive management, business managers and internal audit and legal counsel to define application security requirements that can be verified and audited.</a:t>
                      </a:r>
                      <a:endParaRPr lang="en-US" sz="800" b="0" i="0" u="none" strike="noStrike" dirty="0">
                        <a:solidFill>
                          <a:srgbClr val="000000"/>
                        </a:solidFill>
                        <a:effectLst/>
                        <a:latin typeface="Calibri"/>
                      </a:endParaRPr>
                    </a:p>
                  </a:txBody>
                  <a:tcPr marL="4630" marR="4630" marT="4630" marB="0" anchor="ctr"/>
                </a:tc>
                <a:tc>
                  <a:txBody>
                    <a:bodyPr/>
                    <a:lstStyle/>
                    <a:p>
                      <a:pPr algn="l" fontAlgn="ctr"/>
                      <a:r>
                        <a:rPr lang="en-US" sz="800" u="none" strike="noStrike">
                          <a:effectLst/>
                        </a:rPr>
                        <a:t>Audit &amp; Compliance</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dirty="0">
                          <a:effectLst/>
                        </a:rPr>
                        <a:t/>
                      </a:r>
                      <a:br>
                        <a:rPr lang="en-US" sz="800" u="none" strike="noStrike" dirty="0">
                          <a:effectLst/>
                        </a:rPr>
                      </a:br>
                      <a:r>
                        <a:rPr lang="en-US" sz="800" u="none" strike="noStrike" dirty="0">
                          <a:effectLst/>
                        </a:rPr>
                        <a:t>Application Security Verification Standard-All,</a:t>
                      </a:r>
                      <a:br>
                        <a:rPr lang="en-US" sz="800" u="none" strike="noStrike" dirty="0">
                          <a:effectLst/>
                        </a:rPr>
                      </a:br>
                      <a:r>
                        <a:rPr lang="en-US" sz="800" u="none" strike="noStrike" dirty="0">
                          <a:effectLst/>
                        </a:rPr>
                        <a:t>CLASP-Document Security-Relevant Requirements,</a:t>
                      </a:r>
                      <a:br>
                        <a:rPr lang="en-US" sz="800" u="none" strike="noStrike" dirty="0">
                          <a:effectLst/>
                        </a:rPr>
                      </a:br>
                      <a:r>
                        <a:rPr lang="en-US" sz="800" u="none" strike="noStrike" dirty="0">
                          <a:effectLst/>
                        </a:rPr>
                        <a:t>SAMM-Security requirements,</a:t>
                      </a:r>
                      <a:br>
                        <a:rPr lang="en-US" sz="800" u="none" strike="noStrike" dirty="0">
                          <a:effectLst/>
                        </a:rPr>
                      </a:br>
                      <a:r>
                        <a:rPr lang="en-US" sz="800" u="none" strike="noStrike" dirty="0">
                          <a:effectLst/>
                        </a:rPr>
                        <a:t>Testing Guide-Security Requirements Test Derivation,</a:t>
                      </a:r>
                      <a:br>
                        <a:rPr lang="en-US" sz="800" u="none" strike="noStrike" dirty="0">
                          <a:effectLst/>
                        </a:rPr>
                      </a:br>
                      <a:r>
                        <a:rPr lang="en-US" sz="800" u="none" strike="noStrike" dirty="0">
                          <a:effectLst/>
                        </a:rPr>
                        <a:t>Legal-Secure Software Contract Annex</a:t>
                      </a:r>
                      <a:endParaRPr lang="en-US" sz="800" b="0" i="0" u="none" strike="noStrike" dirty="0">
                        <a:solidFill>
                          <a:srgbClr val="000000"/>
                        </a:solidFill>
                        <a:effectLst/>
                        <a:latin typeface="Calibri"/>
                      </a:endParaRPr>
                    </a:p>
                  </a:txBody>
                  <a:tcPr marL="4630" marR="4630" marT="4630" marB="0" anchor="ctr"/>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248470">
                <a:tc>
                  <a:txBody>
                    <a:bodyPr/>
                    <a:lstStyle/>
                    <a:p>
                      <a:pPr algn="l" fontAlgn="ctr"/>
                      <a:r>
                        <a:rPr lang="en-US" sz="800" u="none" strike="noStrike">
                          <a:effectLst/>
                        </a:rPr>
                        <a:t>Measure and monitor security and risks of web application assets within the organziation</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a:effectLst/>
                        </a:rPr>
                        <a:t>Risk Metrics &amp; Monitoring</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a:effectLst/>
                        </a:rPr>
                        <a:t>Application Security Metrics Project,</a:t>
                      </a:r>
                      <a:br>
                        <a:rPr lang="en-US" sz="800" u="none" strike="noStrike">
                          <a:effectLst/>
                        </a:rPr>
                      </a:br>
                      <a:r>
                        <a:rPr lang="en-US" sz="800" u="none" strike="noStrike">
                          <a:effectLst/>
                        </a:rPr>
                        <a:t>CLASP-Define and monitor metrics</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614230">
                <a:tc>
                  <a:txBody>
                    <a:bodyPr/>
                    <a:lstStyle/>
                    <a:p>
                      <a:pPr algn="l" fontAlgn="b"/>
                      <a:r>
                        <a:rPr lang="en-US" sz="800" u="none" strike="noStrike">
                          <a:effectLst/>
                        </a:rPr>
                        <a:t>Define, identify and assess the inherent security of critical web application assets, assess the threats, vulnerabilities, business impacts and recommend countermeasures/corrective actions </a:t>
                      </a:r>
                      <a:endParaRPr lang="en-US" sz="800" b="0" i="0" u="none" strike="noStrike">
                        <a:solidFill>
                          <a:srgbClr val="000000"/>
                        </a:solidFill>
                        <a:effectLst/>
                        <a:latin typeface="Calibri"/>
                      </a:endParaRPr>
                    </a:p>
                  </a:txBody>
                  <a:tcPr marL="4630" marR="4630" marT="4630" marB="0" anchor="b"/>
                </a:tc>
                <a:tc>
                  <a:txBody>
                    <a:bodyPr/>
                    <a:lstStyle/>
                    <a:p>
                      <a:pPr algn="l" fontAlgn="ctr"/>
                      <a:r>
                        <a:rPr lang="en-US" sz="800" u="none" strike="noStrike">
                          <a:effectLst/>
                        </a:rPr>
                        <a:t>Risk Analysis &amp; Management</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a:effectLst/>
                        </a:rPr>
                        <a:t>OWASP Top Ten Risks,</a:t>
                      </a:r>
                      <a:br>
                        <a:rPr lang="en-US" sz="800" u="none" strike="noStrike">
                          <a:effectLst/>
                        </a:rPr>
                      </a:br>
                      <a:r>
                        <a:rPr lang="en-US" sz="800" u="none" strike="noStrike">
                          <a:effectLst/>
                        </a:rPr>
                        <a:t>Testing Guide-Threat Risk Modeling</a:t>
                      </a:r>
                      <a:br>
                        <a:rPr lang="en-US" sz="800" u="none" strike="noStrike">
                          <a:effectLst/>
                        </a:rPr>
                      </a:br>
                      <a:r>
                        <a:rPr lang="en-US" sz="800" u="none" strike="noStrike">
                          <a:effectLst/>
                        </a:rPr>
                        <a:t>Development Guide-Threat Risk Modeling,</a:t>
                      </a:r>
                      <a:br>
                        <a:rPr lang="en-US" sz="800" u="none" strike="noStrike">
                          <a:effectLst/>
                        </a:rPr>
                      </a:br>
                      <a:r>
                        <a:rPr lang="en-US" sz="800" u="none" strike="noStrike">
                          <a:effectLst/>
                        </a:rPr>
                        <a:t>Code Review Guide-Application Threat Modeling</a:t>
                      </a:r>
                      <a:br>
                        <a:rPr lang="en-US" sz="800" u="none" strike="noStrike">
                          <a:effectLst/>
                        </a:rPr>
                      </a:br>
                      <a:r>
                        <a:rPr lang="en-US" sz="800" u="none" strike="noStrike">
                          <a:effectLst/>
                        </a:rPr>
                        <a:t>Testing Guide-Threat Risk Modeling</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370390">
                <a:tc>
                  <a:txBody>
                    <a:bodyPr/>
                    <a:lstStyle/>
                    <a:p>
                      <a:pPr algn="l" fontAlgn="b"/>
                      <a:r>
                        <a:rPr lang="en-US" sz="800" u="none" strike="noStrike">
                          <a:effectLst/>
                        </a:rPr>
                        <a:t>Assess procurement of new web application processes, services, technologies and testing tools</a:t>
                      </a:r>
                      <a:endParaRPr lang="en-US" sz="800" b="0" i="0" u="none" strike="noStrike">
                        <a:solidFill>
                          <a:srgbClr val="000000"/>
                        </a:solidFill>
                        <a:effectLst/>
                        <a:latin typeface="Calibri"/>
                      </a:endParaRPr>
                    </a:p>
                  </a:txBody>
                  <a:tcPr marL="4630" marR="4630" marT="4630" marB="0" anchor="b"/>
                </a:tc>
                <a:tc>
                  <a:txBody>
                    <a:bodyPr/>
                    <a:lstStyle/>
                    <a:p>
                      <a:pPr algn="l" fontAlgn="ctr"/>
                      <a:r>
                        <a:rPr lang="en-US" sz="800" u="none" strike="noStrike">
                          <a:effectLst/>
                        </a:rPr>
                        <a:t> Procurement</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a:effectLst/>
                        </a:rPr>
                        <a:t>Legal project</a:t>
                      </a:r>
                      <a:br>
                        <a:rPr lang="en-US" sz="800" u="none" strike="noStrike">
                          <a:effectLst/>
                        </a:rPr>
                      </a:br>
                      <a:r>
                        <a:rPr lang="en-US" sz="800" u="none" strike="noStrike">
                          <a:effectLst/>
                        </a:rPr>
                        <a:t>Tools project</a:t>
                      </a:r>
                      <a:br>
                        <a:rPr lang="en-US" sz="800" u="none" strike="noStrike">
                          <a:effectLst/>
                        </a:rPr>
                      </a:br>
                      <a:r>
                        <a:rPr lang="en-US" sz="800" u="none" strike="noStrike">
                          <a:effectLst/>
                        </a:rPr>
                        <a:t>Contract Annex</a:t>
                      </a:r>
                      <a:endParaRPr lang="en-US" sz="800" b="0" i="0" u="none" strike="noStrike">
                        <a:solidFill>
                          <a:srgbClr val="000000"/>
                        </a:solidFill>
                        <a:effectLst/>
                        <a:latin typeface="Calibri"/>
                      </a:endParaRPr>
                    </a:p>
                  </a:txBody>
                  <a:tcPr marL="4630" marR="4630" marT="463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492310">
                <a:tc>
                  <a:txBody>
                    <a:bodyPr/>
                    <a:lstStyle/>
                    <a:p>
                      <a:pPr algn="l" fontAlgn="b"/>
                      <a:r>
                        <a:rPr lang="en-US" sz="800" u="none" strike="noStrike">
                          <a:effectLst/>
                        </a:rPr>
                        <a:t>Oversees the training on application securuty for  information security and web application development teams</a:t>
                      </a:r>
                      <a:endParaRPr lang="en-US" sz="800" b="0" i="0" u="none" strike="noStrike">
                        <a:solidFill>
                          <a:srgbClr val="000000"/>
                        </a:solidFill>
                        <a:effectLst/>
                        <a:latin typeface="Calibri"/>
                      </a:endParaRPr>
                    </a:p>
                  </a:txBody>
                  <a:tcPr marL="4630" marR="4630" marT="4630" marB="0" anchor="b"/>
                </a:tc>
                <a:tc>
                  <a:txBody>
                    <a:bodyPr/>
                    <a:lstStyle/>
                    <a:p>
                      <a:pPr algn="l" fontAlgn="ctr"/>
                      <a:r>
                        <a:rPr lang="en-US" sz="800" u="none" strike="noStrike">
                          <a:effectLst/>
                        </a:rPr>
                        <a:t>Security Training</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a:effectLst/>
                        </a:rPr>
                        <a:t>Education Project</a:t>
                      </a:r>
                      <a:br>
                        <a:rPr lang="en-US" sz="800" u="none" strike="noStrike">
                          <a:effectLst/>
                        </a:rPr>
                      </a:br>
                      <a:r>
                        <a:rPr lang="en-US" sz="800" u="none" strike="noStrike">
                          <a:effectLst/>
                        </a:rPr>
                        <a:t>Training Modules/Conference Videos</a:t>
                      </a:r>
                      <a:br>
                        <a:rPr lang="en-US" sz="800" u="none" strike="noStrike">
                          <a:effectLst/>
                        </a:rPr>
                      </a:br>
                      <a:r>
                        <a:rPr lang="en-US" sz="800" u="none" strike="noStrike">
                          <a:effectLst/>
                        </a:rPr>
                        <a:t>Application Security FAQ</a:t>
                      </a:r>
                      <a:br>
                        <a:rPr lang="en-US" sz="800" u="none" strike="noStrike">
                          <a:effectLst/>
                        </a:rPr>
                      </a:br>
                      <a:r>
                        <a:rPr lang="en-US" sz="800" u="none" strike="noStrike">
                          <a:effectLst/>
                        </a:rPr>
                        <a:t>CLASP-Institute security awareness program</a:t>
                      </a:r>
                      <a:endParaRPr lang="en-US" sz="800" b="0" i="0" u="none" strike="noStrike">
                        <a:solidFill>
                          <a:srgbClr val="000000"/>
                        </a:solidFill>
                        <a:effectLst/>
                        <a:latin typeface="Calibri"/>
                      </a:endParaRPr>
                    </a:p>
                  </a:txBody>
                  <a:tcPr marL="4630" marR="4630" marT="463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248470">
                <a:tc>
                  <a:txBody>
                    <a:bodyPr/>
                    <a:lstStyle/>
                    <a:p>
                      <a:pPr algn="l" fontAlgn="b"/>
                      <a:r>
                        <a:rPr lang="en-US" sz="800" u="none" strike="noStrike">
                          <a:effectLst/>
                        </a:rPr>
                        <a:t>Develop, articulate and implement continuity planning/disaster recovery</a:t>
                      </a:r>
                      <a:endParaRPr lang="en-US" sz="800" b="0" i="0" u="none" strike="noStrike">
                        <a:solidFill>
                          <a:srgbClr val="000000"/>
                        </a:solidFill>
                        <a:effectLst/>
                        <a:latin typeface="Calibri"/>
                      </a:endParaRPr>
                    </a:p>
                  </a:txBody>
                  <a:tcPr marL="4630" marR="4630" marT="4630" marB="0" anchor="b"/>
                </a:tc>
                <a:tc>
                  <a:txBody>
                    <a:bodyPr/>
                    <a:lstStyle/>
                    <a:p>
                      <a:pPr algn="l" fontAlgn="ctr"/>
                      <a:r>
                        <a:rPr lang="en-US" sz="800" u="none" strike="noStrike">
                          <a:effectLst/>
                        </a:rPr>
                        <a:t>Business Continuity/</a:t>
                      </a:r>
                      <a:br>
                        <a:rPr lang="en-US" sz="800" u="none" strike="noStrike">
                          <a:effectLst/>
                        </a:rPr>
                      </a:br>
                      <a:r>
                        <a:rPr lang="en-US" sz="800" u="none" strike="noStrike">
                          <a:effectLst/>
                        </a:rPr>
                        <a:t>Disaster Recovery</a:t>
                      </a:r>
                      <a:endParaRPr lang="en-US" sz="800" b="0" i="0" u="none" strike="noStrike">
                        <a:solidFill>
                          <a:srgbClr val="000000"/>
                        </a:solidFill>
                        <a:effectLst/>
                        <a:latin typeface="Calibri"/>
                      </a:endParaRPr>
                    </a:p>
                  </a:txBody>
                  <a:tcPr marL="4630" marR="4630" marT="4630" marB="0" anchor="ctr"/>
                </a:tc>
                <a:tc>
                  <a:txBody>
                    <a:bodyPr/>
                    <a:lstStyle/>
                    <a:p>
                      <a:pPr algn="l" fontAlgn="ctr"/>
                      <a:r>
                        <a:rPr lang="en-US" sz="800" u="none" strike="noStrike">
                          <a:effectLst/>
                        </a:rPr>
                        <a:t>Cloud- Business Continuity and Resiliency</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r h="286570">
                <a:tc>
                  <a:txBody>
                    <a:bodyPr/>
                    <a:lstStyle/>
                    <a:p>
                      <a:pPr algn="l" fontAlgn="b"/>
                      <a:r>
                        <a:rPr lang="en-US" sz="800" u="none" strike="noStrike">
                          <a:effectLst/>
                        </a:rPr>
                        <a:t>Investigate and analyze suspected security breaches and recommend corrective actions</a:t>
                      </a:r>
                      <a:endParaRPr lang="en-US" sz="800" b="0" i="0" u="none" strike="noStrike">
                        <a:solidFill>
                          <a:srgbClr val="000000"/>
                        </a:solidFill>
                        <a:effectLst/>
                        <a:latin typeface="Calibri"/>
                      </a:endParaRPr>
                    </a:p>
                  </a:txBody>
                  <a:tcPr marL="4630" marR="4630" marT="4630" marB="0" anchor="b"/>
                </a:tc>
                <a:tc>
                  <a:txBody>
                    <a:bodyPr/>
                    <a:lstStyle/>
                    <a:p>
                      <a:pPr algn="l" fontAlgn="ctr"/>
                      <a:r>
                        <a:rPr lang="en-US" sz="800" u="none" strike="noStrike">
                          <a:effectLst/>
                        </a:rPr>
                        <a:t>Incident Response</a:t>
                      </a:r>
                      <a:endParaRPr lang="en-US" sz="800" b="0" i="0" u="none" strike="noStrike">
                        <a:solidFill>
                          <a:srgbClr val="000000"/>
                        </a:solidFill>
                        <a:effectLst/>
                        <a:latin typeface="Calibri"/>
                      </a:endParaRPr>
                    </a:p>
                  </a:txBody>
                  <a:tcPr marL="4630" marR="4630" marT="4630" marB="0" anchor="ctr"/>
                </a:tc>
                <a:tc>
                  <a:txBody>
                    <a:bodyPr/>
                    <a:lstStyle/>
                    <a:p>
                      <a:pPr algn="l" fontAlgn="b"/>
                      <a:r>
                        <a:rPr lang="en-US" sz="800" u="none" strike="noStrike" dirty="0">
                          <a:effectLst/>
                        </a:rPr>
                        <a:t>.NET Incident Response,</a:t>
                      </a:r>
                      <a:br>
                        <a:rPr lang="en-US" sz="800" u="none" strike="noStrike" dirty="0">
                          <a:effectLst/>
                        </a:rPr>
                      </a:br>
                      <a:r>
                        <a:rPr lang="en-US" sz="800" u="none" strike="noStrike" dirty="0">
                          <a:effectLst/>
                        </a:rPr>
                        <a:t>CLASP-Manage Security Issue Disclosure Process</a:t>
                      </a:r>
                      <a:endParaRPr lang="en-US" sz="800" b="0" i="0" u="none" strike="noStrike" dirty="0">
                        <a:solidFill>
                          <a:srgbClr val="000000"/>
                        </a:solidFill>
                        <a:effectLst/>
                        <a:latin typeface="Calibri"/>
                      </a:endParaRPr>
                    </a:p>
                  </a:txBody>
                  <a:tcPr marL="4630" marR="4630" marT="463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4630" marR="4630" marT="4630" marB="0" anchor="b"/>
                </a:tc>
              </a:tr>
            </a:tbl>
          </a:graphicData>
        </a:graphic>
      </p:graphicFrame>
      <p:sp>
        <p:nvSpPr>
          <p:cNvPr id="5" name="Multiply 4"/>
          <p:cNvSpPr/>
          <p:nvPr/>
        </p:nvSpPr>
        <p:spPr bwMode="auto">
          <a:xfrm>
            <a:off x="7781513" y="1089103"/>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6" name="Multiply 5"/>
          <p:cNvSpPr/>
          <p:nvPr/>
        </p:nvSpPr>
        <p:spPr bwMode="auto">
          <a:xfrm>
            <a:off x="7780520" y="1663595"/>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7" name="Multiply 6"/>
          <p:cNvSpPr/>
          <p:nvPr/>
        </p:nvSpPr>
        <p:spPr bwMode="auto">
          <a:xfrm>
            <a:off x="7781513" y="2209800"/>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8" name="Multiply 7"/>
          <p:cNvSpPr/>
          <p:nvPr/>
        </p:nvSpPr>
        <p:spPr bwMode="auto">
          <a:xfrm>
            <a:off x="7782322" y="2743200"/>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9" name="Multiply 8"/>
          <p:cNvSpPr/>
          <p:nvPr/>
        </p:nvSpPr>
        <p:spPr bwMode="auto">
          <a:xfrm>
            <a:off x="7782322" y="3352800"/>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0" name="Multiply 9"/>
          <p:cNvSpPr/>
          <p:nvPr/>
        </p:nvSpPr>
        <p:spPr bwMode="auto">
          <a:xfrm>
            <a:off x="7780520" y="3924300"/>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1" name="Multiply 10"/>
          <p:cNvSpPr/>
          <p:nvPr/>
        </p:nvSpPr>
        <p:spPr bwMode="auto">
          <a:xfrm>
            <a:off x="7782322" y="4303700"/>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2" name="Multiply 11"/>
          <p:cNvSpPr/>
          <p:nvPr/>
        </p:nvSpPr>
        <p:spPr bwMode="auto">
          <a:xfrm>
            <a:off x="7782322" y="4800600"/>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4" name="Multiply 13"/>
          <p:cNvSpPr/>
          <p:nvPr/>
        </p:nvSpPr>
        <p:spPr bwMode="auto">
          <a:xfrm>
            <a:off x="7782322" y="5217459"/>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5" name="Multiply 14"/>
          <p:cNvSpPr/>
          <p:nvPr/>
        </p:nvSpPr>
        <p:spPr bwMode="auto">
          <a:xfrm>
            <a:off x="7783718" y="5554682"/>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6" name="Multiply 15"/>
          <p:cNvSpPr/>
          <p:nvPr/>
        </p:nvSpPr>
        <p:spPr bwMode="auto">
          <a:xfrm>
            <a:off x="7788640" y="5905226"/>
            <a:ext cx="228600" cy="190500"/>
          </a:xfrm>
          <a:prstGeom prst="mathMultiply">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67788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rved Up Arrow 33"/>
          <p:cNvSpPr/>
          <p:nvPr/>
        </p:nvSpPr>
        <p:spPr bwMode="auto">
          <a:xfrm rot="15946219">
            <a:off x="7239867" y="1748716"/>
            <a:ext cx="989723" cy="767292"/>
          </a:xfrm>
          <a:prstGeom prst="curvedUp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32" name="Curved Up Arrow 31"/>
          <p:cNvSpPr/>
          <p:nvPr/>
        </p:nvSpPr>
        <p:spPr bwMode="auto">
          <a:xfrm rot="15946219">
            <a:off x="7849039" y="4024363"/>
            <a:ext cx="989723" cy="767292"/>
          </a:xfrm>
          <a:prstGeom prst="curvedUp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2" name="Title 1"/>
          <p:cNvSpPr>
            <a:spLocks noGrp="1"/>
          </p:cNvSpPr>
          <p:nvPr>
            <p:ph type="title"/>
          </p:nvPr>
        </p:nvSpPr>
        <p:spPr>
          <a:xfrm>
            <a:off x="457200" y="274638"/>
            <a:ext cx="8686800" cy="792162"/>
          </a:xfrm>
        </p:spPr>
        <p:txBody>
          <a:bodyPr/>
          <a:lstStyle/>
          <a:p>
            <a:r>
              <a:rPr lang="en-US" dirty="0" smtClean="0"/>
              <a:t>About </a:t>
            </a:r>
            <a:r>
              <a:rPr lang="en-US" dirty="0" smtClean="0"/>
              <a:t>myself </a:t>
            </a:r>
            <a:r>
              <a:rPr lang="en-US" dirty="0" smtClean="0"/>
              <a:t>and </a:t>
            </a:r>
            <a:r>
              <a:rPr lang="en-US" dirty="0" smtClean="0"/>
              <a:t>what brought me here</a:t>
            </a:r>
            <a:endParaRPr lang="en-US" dirty="0"/>
          </a:p>
        </p:txBody>
      </p:sp>
      <p:sp>
        <p:nvSpPr>
          <p:cNvPr id="4" name="Slide Number Placeholder 3"/>
          <p:cNvSpPr>
            <a:spLocks noGrp="1"/>
          </p:cNvSpPr>
          <p:nvPr>
            <p:ph type="sldNum" sz="quarter" idx="10"/>
          </p:nvPr>
        </p:nvSpPr>
        <p:spPr/>
        <p:txBody>
          <a:bodyPr/>
          <a:lstStyle/>
          <a:p>
            <a:pPr>
              <a:defRPr/>
            </a:pPr>
            <a:fld id="{24DE893E-BE7E-4C10-A3AC-6A2AACCE757F}" type="slidenum">
              <a:rPr lang="en-US" smtClean="0"/>
              <a:pPr>
                <a:defRPr/>
              </a:pPr>
              <a:t>2</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558235" y="1066800"/>
            <a:ext cx="1861026" cy="1191451"/>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086600" y="4756858"/>
            <a:ext cx="1257300" cy="791633"/>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429000" y="3429000"/>
            <a:ext cx="1162050" cy="1205901"/>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644545" y="2808344"/>
            <a:ext cx="2280255" cy="865398"/>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2133600" y="3352800"/>
            <a:ext cx="952500" cy="971550"/>
          </a:xfrm>
          <a:prstGeom prst="rect">
            <a:avLst/>
          </a:prstGeom>
          <a:noFill/>
          <a:ln w="9525">
            <a:noFill/>
            <a:miter lim="800000"/>
            <a:headEnd/>
            <a:tailEnd/>
          </a:ln>
        </p:spPr>
      </p:pic>
      <p:pic>
        <p:nvPicPr>
          <p:cNvPr id="4104" name="Picture 8"/>
          <p:cNvPicPr>
            <a:picLocks noChangeAspect="1" noChangeArrowheads="1"/>
          </p:cNvPicPr>
          <p:nvPr/>
        </p:nvPicPr>
        <p:blipFill>
          <a:blip r:embed="rId8" cstate="print"/>
          <a:srcRect/>
          <a:stretch>
            <a:fillRect/>
          </a:stretch>
        </p:blipFill>
        <p:spPr bwMode="auto">
          <a:xfrm>
            <a:off x="5303341" y="5187697"/>
            <a:ext cx="1506086" cy="490554"/>
          </a:xfrm>
          <a:prstGeom prst="rect">
            <a:avLst/>
          </a:prstGeom>
          <a:noFill/>
          <a:ln w="9525">
            <a:no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5715000" y="5715000"/>
            <a:ext cx="2986088" cy="513149"/>
          </a:xfrm>
          <a:prstGeom prst="rect">
            <a:avLst/>
          </a:prstGeom>
          <a:noFill/>
          <a:ln w="9525">
            <a:noFill/>
            <a:miter lim="800000"/>
            <a:headEnd/>
            <a:tailEnd/>
          </a:ln>
        </p:spPr>
      </p:pic>
      <p:pic>
        <p:nvPicPr>
          <p:cNvPr id="4106" name="Picture 10"/>
          <p:cNvPicPr>
            <a:picLocks noChangeAspect="1" noChangeArrowheads="1"/>
          </p:cNvPicPr>
          <p:nvPr/>
        </p:nvPicPr>
        <p:blipFill>
          <a:blip r:embed="rId10" cstate="print"/>
          <a:srcRect/>
          <a:stretch>
            <a:fillRect/>
          </a:stretch>
        </p:blipFill>
        <p:spPr bwMode="auto">
          <a:xfrm>
            <a:off x="2593049" y="2622460"/>
            <a:ext cx="1314853" cy="424641"/>
          </a:xfrm>
          <a:prstGeom prst="rect">
            <a:avLst/>
          </a:prstGeom>
          <a:noFill/>
          <a:ln w="9525">
            <a:noFill/>
            <a:miter lim="800000"/>
            <a:headEnd/>
            <a:tailEnd/>
          </a:ln>
        </p:spPr>
      </p:pic>
      <p:pic>
        <p:nvPicPr>
          <p:cNvPr id="4107" name="Picture 11"/>
          <p:cNvPicPr>
            <a:picLocks noChangeAspect="1" noChangeArrowheads="1"/>
          </p:cNvPicPr>
          <p:nvPr/>
        </p:nvPicPr>
        <p:blipFill>
          <a:blip r:embed="rId11" cstate="print"/>
          <a:srcRect/>
          <a:stretch>
            <a:fillRect/>
          </a:stretch>
        </p:blipFill>
        <p:spPr bwMode="auto">
          <a:xfrm>
            <a:off x="1752600" y="4419600"/>
            <a:ext cx="925791" cy="393867"/>
          </a:xfrm>
          <a:prstGeom prst="rect">
            <a:avLst/>
          </a:prstGeom>
          <a:noFill/>
          <a:ln w="9525">
            <a:noFill/>
            <a:miter lim="800000"/>
            <a:headEnd/>
            <a:tailEnd/>
          </a:ln>
        </p:spPr>
      </p:pic>
      <p:pic>
        <p:nvPicPr>
          <p:cNvPr id="4108" name="Picture 12"/>
          <p:cNvPicPr>
            <a:picLocks noChangeAspect="1" noChangeArrowheads="1"/>
          </p:cNvPicPr>
          <p:nvPr/>
        </p:nvPicPr>
        <p:blipFill>
          <a:blip r:embed="rId12" cstate="print"/>
          <a:srcRect/>
          <a:stretch>
            <a:fillRect/>
          </a:stretch>
        </p:blipFill>
        <p:spPr bwMode="auto">
          <a:xfrm>
            <a:off x="1213279" y="2654171"/>
            <a:ext cx="1095375" cy="647700"/>
          </a:xfrm>
          <a:prstGeom prst="rect">
            <a:avLst/>
          </a:prstGeom>
          <a:noFill/>
          <a:ln w="9525">
            <a:noFill/>
            <a:miter lim="800000"/>
            <a:headEnd/>
            <a:tailEnd/>
          </a:ln>
        </p:spPr>
      </p:pic>
      <p:pic>
        <p:nvPicPr>
          <p:cNvPr id="4109" name="Picture 13"/>
          <p:cNvPicPr>
            <a:picLocks noChangeAspect="1" noChangeArrowheads="1"/>
          </p:cNvPicPr>
          <p:nvPr/>
        </p:nvPicPr>
        <p:blipFill>
          <a:blip r:embed="rId13" cstate="print"/>
          <a:srcRect/>
          <a:stretch>
            <a:fillRect/>
          </a:stretch>
        </p:blipFill>
        <p:spPr bwMode="auto">
          <a:xfrm>
            <a:off x="2419350" y="3135183"/>
            <a:ext cx="2257425" cy="333375"/>
          </a:xfrm>
          <a:prstGeom prst="rect">
            <a:avLst/>
          </a:prstGeom>
          <a:noFill/>
          <a:ln w="9525">
            <a:noFill/>
            <a:miter lim="800000"/>
            <a:headEnd/>
            <a:tailEnd/>
          </a:ln>
        </p:spPr>
      </p:pic>
      <p:pic>
        <p:nvPicPr>
          <p:cNvPr id="4110" name="Picture 14"/>
          <p:cNvPicPr>
            <a:picLocks noChangeAspect="1" noChangeArrowheads="1"/>
          </p:cNvPicPr>
          <p:nvPr/>
        </p:nvPicPr>
        <p:blipFill>
          <a:blip r:embed="rId14" cstate="print"/>
          <a:srcRect/>
          <a:stretch>
            <a:fillRect/>
          </a:stretch>
        </p:blipFill>
        <p:spPr bwMode="auto">
          <a:xfrm>
            <a:off x="4276725" y="2514600"/>
            <a:ext cx="1333500" cy="657225"/>
          </a:xfrm>
          <a:prstGeom prst="rect">
            <a:avLst/>
          </a:prstGeom>
          <a:noFill/>
          <a:ln w="9525">
            <a:noFill/>
            <a:miter lim="800000"/>
            <a:headEnd/>
            <a:tailEnd/>
          </a:ln>
        </p:spPr>
      </p:pic>
      <p:pic>
        <p:nvPicPr>
          <p:cNvPr id="4111" name="Picture 15"/>
          <p:cNvPicPr>
            <a:picLocks noChangeAspect="1" noChangeArrowheads="1"/>
          </p:cNvPicPr>
          <p:nvPr/>
        </p:nvPicPr>
        <p:blipFill>
          <a:blip r:embed="rId15" cstate="print"/>
          <a:srcRect/>
          <a:stretch>
            <a:fillRect/>
          </a:stretch>
        </p:blipFill>
        <p:spPr bwMode="auto">
          <a:xfrm>
            <a:off x="3565999" y="1304232"/>
            <a:ext cx="1288920" cy="828130"/>
          </a:xfrm>
          <a:prstGeom prst="rect">
            <a:avLst/>
          </a:prstGeom>
          <a:noFill/>
          <a:ln w="9525">
            <a:noFill/>
            <a:miter lim="800000"/>
            <a:headEnd/>
            <a:tailEnd/>
          </a:ln>
        </p:spPr>
      </p:pic>
      <p:pic>
        <p:nvPicPr>
          <p:cNvPr id="4113" name="Picture 17"/>
          <p:cNvPicPr>
            <a:picLocks noChangeAspect="1" noChangeArrowheads="1"/>
          </p:cNvPicPr>
          <p:nvPr/>
        </p:nvPicPr>
        <p:blipFill>
          <a:blip r:embed="rId16" cstate="print"/>
          <a:srcRect/>
          <a:stretch>
            <a:fillRect/>
          </a:stretch>
        </p:blipFill>
        <p:spPr bwMode="auto">
          <a:xfrm>
            <a:off x="6324600" y="4648200"/>
            <a:ext cx="775029" cy="657225"/>
          </a:xfrm>
          <a:prstGeom prst="rect">
            <a:avLst/>
          </a:prstGeom>
          <a:noFill/>
          <a:ln w="9525">
            <a:noFill/>
            <a:miter lim="800000"/>
            <a:headEnd/>
            <a:tailEnd/>
          </a:ln>
        </p:spPr>
      </p:pic>
      <p:pic>
        <p:nvPicPr>
          <p:cNvPr id="4114" name="Picture 18"/>
          <p:cNvPicPr>
            <a:picLocks noChangeAspect="1" noChangeArrowheads="1"/>
          </p:cNvPicPr>
          <p:nvPr/>
        </p:nvPicPr>
        <p:blipFill>
          <a:blip r:embed="rId17" cstate="print"/>
          <a:srcRect/>
          <a:stretch>
            <a:fillRect/>
          </a:stretch>
        </p:blipFill>
        <p:spPr bwMode="auto">
          <a:xfrm>
            <a:off x="1524000" y="6019800"/>
            <a:ext cx="1790700" cy="408008"/>
          </a:xfrm>
          <a:prstGeom prst="rect">
            <a:avLst/>
          </a:prstGeom>
          <a:noFill/>
          <a:ln w="9525">
            <a:noFill/>
            <a:miter lim="800000"/>
            <a:headEnd/>
            <a:tailEnd/>
          </a:ln>
        </p:spPr>
      </p:pic>
      <p:pic>
        <p:nvPicPr>
          <p:cNvPr id="4115" name="Picture 19"/>
          <p:cNvPicPr>
            <a:picLocks noChangeAspect="1" noChangeArrowheads="1"/>
          </p:cNvPicPr>
          <p:nvPr/>
        </p:nvPicPr>
        <p:blipFill>
          <a:blip r:embed="rId18" cstate="print"/>
          <a:srcRect/>
          <a:stretch>
            <a:fillRect/>
          </a:stretch>
        </p:blipFill>
        <p:spPr bwMode="auto">
          <a:xfrm>
            <a:off x="381000" y="5562600"/>
            <a:ext cx="990600" cy="945573"/>
          </a:xfrm>
          <a:prstGeom prst="rect">
            <a:avLst/>
          </a:prstGeom>
          <a:noFill/>
          <a:ln w="9525">
            <a:noFill/>
            <a:miter lim="800000"/>
            <a:headEnd/>
            <a:tailEnd/>
          </a:ln>
        </p:spPr>
      </p:pic>
      <p:pic>
        <p:nvPicPr>
          <p:cNvPr id="4116" name="Picture 20"/>
          <p:cNvPicPr>
            <a:picLocks noChangeAspect="1" noChangeArrowheads="1"/>
          </p:cNvPicPr>
          <p:nvPr/>
        </p:nvPicPr>
        <p:blipFill>
          <a:blip r:embed="rId19" cstate="print"/>
          <a:srcRect/>
          <a:stretch>
            <a:fillRect/>
          </a:stretch>
        </p:blipFill>
        <p:spPr bwMode="auto">
          <a:xfrm>
            <a:off x="3581400" y="5943600"/>
            <a:ext cx="623887" cy="502310"/>
          </a:xfrm>
          <a:prstGeom prst="rect">
            <a:avLst/>
          </a:prstGeom>
          <a:noFill/>
          <a:ln w="9525">
            <a:noFill/>
            <a:miter lim="800000"/>
            <a:headEnd/>
            <a:tailEnd/>
          </a:ln>
        </p:spPr>
      </p:pic>
      <p:pic>
        <p:nvPicPr>
          <p:cNvPr id="4117" name="Picture 21"/>
          <p:cNvPicPr>
            <a:picLocks noChangeAspect="1" noChangeArrowheads="1"/>
          </p:cNvPicPr>
          <p:nvPr/>
        </p:nvPicPr>
        <p:blipFill>
          <a:blip r:embed="rId20" cstate="print"/>
          <a:srcRect/>
          <a:stretch>
            <a:fillRect/>
          </a:stretch>
        </p:blipFill>
        <p:spPr bwMode="auto">
          <a:xfrm>
            <a:off x="4419600" y="5638800"/>
            <a:ext cx="922789" cy="914400"/>
          </a:xfrm>
          <a:prstGeom prst="rect">
            <a:avLst/>
          </a:prstGeom>
          <a:noFill/>
          <a:ln w="9525">
            <a:noFill/>
            <a:miter lim="800000"/>
            <a:headEnd/>
            <a:tailEnd/>
          </a:ln>
        </p:spPr>
      </p:pic>
      <p:pic>
        <p:nvPicPr>
          <p:cNvPr id="4118" name="Picture 22"/>
          <p:cNvPicPr>
            <a:picLocks noChangeAspect="1" noChangeArrowheads="1"/>
          </p:cNvPicPr>
          <p:nvPr/>
        </p:nvPicPr>
        <p:blipFill>
          <a:blip r:embed="rId21" cstate="print"/>
          <a:srcRect/>
          <a:stretch>
            <a:fillRect/>
          </a:stretch>
        </p:blipFill>
        <p:spPr bwMode="auto">
          <a:xfrm>
            <a:off x="381000" y="4495800"/>
            <a:ext cx="1219895" cy="1028860"/>
          </a:xfrm>
          <a:prstGeom prst="rect">
            <a:avLst/>
          </a:prstGeom>
          <a:noFill/>
          <a:ln w="9525">
            <a:noFill/>
            <a:miter lim="800000"/>
            <a:headEnd/>
            <a:tailEnd/>
          </a:ln>
        </p:spPr>
      </p:pic>
      <p:pic>
        <p:nvPicPr>
          <p:cNvPr id="4119" name="Picture 23"/>
          <p:cNvPicPr>
            <a:picLocks noChangeAspect="1" noChangeArrowheads="1"/>
          </p:cNvPicPr>
          <p:nvPr/>
        </p:nvPicPr>
        <p:blipFill>
          <a:blip r:embed="rId22" cstate="print"/>
          <a:srcRect/>
          <a:stretch>
            <a:fillRect/>
          </a:stretch>
        </p:blipFill>
        <p:spPr bwMode="auto">
          <a:xfrm>
            <a:off x="2209800" y="4953000"/>
            <a:ext cx="1170687" cy="933647"/>
          </a:xfrm>
          <a:prstGeom prst="rect">
            <a:avLst/>
          </a:prstGeom>
          <a:noFill/>
          <a:ln w="9525">
            <a:noFill/>
            <a:miter lim="800000"/>
            <a:headEnd/>
            <a:tailEnd/>
          </a:ln>
        </p:spPr>
      </p:pic>
      <p:pic>
        <p:nvPicPr>
          <p:cNvPr id="4120" name="Picture 24"/>
          <p:cNvPicPr>
            <a:picLocks noChangeAspect="1" noChangeArrowheads="1"/>
          </p:cNvPicPr>
          <p:nvPr/>
        </p:nvPicPr>
        <p:blipFill>
          <a:blip r:embed="rId23" cstate="print"/>
          <a:srcRect/>
          <a:stretch>
            <a:fillRect/>
          </a:stretch>
        </p:blipFill>
        <p:spPr bwMode="auto">
          <a:xfrm>
            <a:off x="4841572" y="3456874"/>
            <a:ext cx="2664127" cy="1150152"/>
          </a:xfrm>
          <a:prstGeom prst="rect">
            <a:avLst/>
          </a:prstGeom>
          <a:noFill/>
          <a:ln w="9525">
            <a:noFill/>
            <a:miter lim="800000"/>
            <a:headEnd/>
            <a:tailEnd/>
          </a:ln>
        </p:spPr>
      </p:pic>
      <p:pic>
        <p:nvPicPr>
          <p:cNvPr id="4121" name="Picture 25"/>
          <p:cNvPicPr>
            <a:picLocks noChangeAspect="1" noChangeArrowheads="1"/>
          </p:cNvPicPr>
          <p:nvPr/>
        </p:nvPicPr>
        <p:blipFill>
          <a:blip r:embed="rId24" cstate="print"/>
          <a:srcRect/>
          <a:stretch>
            <a:fillRect/>
          </a:stretch>
        </p:blipFill>
        <p:spPr bwMode="auto">
          <a:xfrm>
            <a:off x="3505200" y="4724400"/>
            <a:ext cx="1247775" cy="838249"/>
          </a:xfrm>
          <a:prstGeom prst="rect">
            <a:avLst/>
          </a:prstGeom>
          <a:noFill/>
          <a:ln w="9525">
            <a:noFill/>
            <a:miter lim="800000"/>
            <a:headEnd/>
            <a:tailEnd/>
          </a:ln>
        </p:spPr>
      </p:pic>
      <p:pic>
        <p:nvPicPr>
          <p:cNvPr id="4122" name="Picture 26"/>
          <p:cNvPicPr>
            <a:picLocks noChangeAspect="1" noChangeArrowheads="1"/>
          </p:cNvPicPr>
          <p:nvPr/>
        </p:nvPicPr>
        <p:blipFill>
          <a:blip r:embed="rId25" cstate="print"/>
          <a:srcRect/>
          <a:stretch>
            <a:fillRect/>
          </a:stretch>
        </p:blipFill>
        <p:spPr bwMode="auto">
          <a:xfrm>
            <a:off x="1010174" y="3429000"/>
            <a:ext cx="1017602" cy="809625"/>
          </a:xfrm>
          <a:prstGeom prst="rect">
            <a:avLst/>
          </a:prstGeom>
          <a:noFill/>
          <a:ln w="9525">
            <a:noFill/>
            <a:miter lim="800000"/>
            <a:headEnd/>
            <a:tailEnd/>
          </a:ln>
        </p:spPr>
      </p:pic>
      <p:pic>
        <p:nvPicPr>
          <p:cNvPr id="4123" name="Picture 27"/>
          <p:cNvPicPr>
            <a:picLocks noChangeAspect="1" noChangeArrowheads="1"/>
          </p:cNvPicPr>
          <p:nvPr/>
        </p:nvPicPr>
        <p:blipFill>
          <a:blip r:embed="rId26" cstate="print"/>
          <a:srcRect/>
          <a:stretch>
            <a:fillRect/>
          </a:stretch>
        </p:blipFill>
        <p:spPr bwMode="auto">
          <a:xfrm>
            <a:off x="5061279" y="1066800"/>
            <a:ext cx="2038350" cy="1112535"/>
          </a:xfrm>
          <a:prstGeom prst="rect">
            <a:avLst/>
          </a:prstGeom>
          <a:noFill/>
          <a:ln w="9525">
            <a:noFill/>
            <a:miter lim="800000"/>
            <a:headEnd/>
            <a:tailEnd/>
          </a:ln>
        </p:spPr>
      </p:pic>
      <p:sp>
        <p:nvSpPr>
          <p:cNvPr id="33" name="Curved Down Arrow 32"/>
          <p:cNvSpPr/>
          <p:nvPr/>
        </p:nvSpPr>
        <p:spPr bwMode="auto">
          <a:xfrm rot="17419225">
            <a:off x="40749" y="3009063"/>
            <a:ext cx="1216152" cy="731520"/>
          </a:xfrm>
          <a:prstGeom prst="curved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pic>
        <p:nvPicPr>
          <p:cNvPr id="31" name="Picture 30" descr="owasp-logo"/>
          <p:cNvPicPr>
            <a:picLocks noChangeAspect="1" noChangeArrowheads="1"/>
          </p:cNvPicPr>
          <p:nvPr/>
        </p:nvPicPr>
        <p:blipFill>
          <a:blip r:embed="rId27" cstate="print"/>
          <a:srcRect/>
          <a:stretch>
            <a:fillRect/>
          </a:stretch>
        </p:blipFill>
        <p:spPr bwMode="auto">
          <a:xfrm>
            <a:off x="5689499" y="2408307"/>
            <a:ext cx="2045230" cy="491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2831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064F400-4E7C-4D3B-9C9E-26A4CE4FF539}" type="slidenum">
              <a:rPr lang="en-US"/>
              <a:pPr>
                <a:defRPr/>
              </a:pPr>
              <a:t>3</a:t>
            </a:fld>
            <a:endParaRPr lang="en-US"/>
          </a:p>
        </p:txBody>
      </p:sp>
      <p:sp>
        <p:nvSpPr>
          <p:cNvPr id="6" name="Rectangle 2"/>
          <p:cNvSpPr txBox="1">
            <a:spLocks noChangeArrowheads="1"/>
          </p:cNvSpPr>
          <p:nvPr/>
        </p:nvSpPr>
        <p:spPr bwMode="auto">
          <a:xfrm>
            <a:off x="685800" y="2057400"/>
            <a:ext cx="7540534" cy="201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a:lstStyle>
          <a:p>
            <a:pPr marL="533400" indent="-533400" algn="ctr"/>
            <a:r>
              <a:rPr lang="en-US" b="0" dirty="0" smtClean="0"/>
              <a:t>Why an OWASP Guide For CISOs?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67AF60D-646A-4F32-93FF-A4A4DBC00DB9}" type="slidenum">
              <a:rPr lang="en-US" smtClean="0"/>
              <a:pPr>
                <a:defRPr/>
              </a:pPr>
              <a:t>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16" y="838200"/>
            <a:ext cx="858891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87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064F400-4E7C-4D3B-9C9E-26A4CE4FF539}" type="slidenum">
              <a:rPr lang="en-US"/>
              <a:pPr>
                <a:defRPr/>
              </a:pPr>
              <a:t>5</a:t>
            </a:fld>
            <a:endParaRPr lang="en-US"/>
          </a:p>
        </p:txBody>
      </p:sp>
      <p:sp>
        <p:nvSpPr>
          <p:cNvPr id="6" name="Rectangle 2"/>
          <p:cNvSpPr txBox="1">
            <a:spLocks noChangeArrowheads="1"/>
          </p:cNvSpPr>
          <p:nvPr/>
        </p:nvSpPr>
        <p:spPr bwMode="auto">
          <a:xfrm>
            <a:off x="685800" y="2057400"/>
            <a:ext cx="7540534" cy="201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a:lstStyle>
          <a:p>
            <a:pPr marL="533400" indent="-533400" algn="ctr"/>
            <a:r>
              <a:rPr lang="en-US" b="0" dirty="0" smtClean="0"/>
              <a:t>What CISO care for?</a:t>
            </a:r>
            <a:endParaRPr lang="en-US" dirty="0"/>
          </a:p>
        </p:txBody>
      </p:sp>
    </p:spTree>
    <p:extLst>
      <p:ext uri="{BB962C8B-B14F-4D97-AF65-F5344CB8AC3E}">
        <p14:creationId xmlns:p14="http://schemas.microsoft.com/office/powerpoint/2010/main" val="40647788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67AF60D-646A-4F32-93FF-A4A4DBC00DB9}" type="slidenum">
              <a:rPr lang="en-US" smtClean="0"/>
              <a:pPr>
                <a:defRPr/>
              </a:pPr>
              <a:t>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48" y="1416379"/>
            <a:ext cx="7239000" cy="441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533400" y="1429737"/>
            <a:ext cx="3200400" cy="26002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p:txBody>
      </p:sp>
      <p:sp>
        <p:nvSpPr>
          <p:cNvPr id="14" name="Content Placeholder 2"/>
          <p:cNvSpPr>
            <a:spLocks/>
          </p:cNvSpPr>
          <p:nvPr/>
        </p:nvSpPr>
        <p:spPr bwMode="auto">
          <a:xfrm>
            <a:off x="609600" y="5791200"/>
            <a:ext cx="5943600" cy="838200"/>
          </a:xfrm>
          <a:prstGeom prst="rect">
            <a:avLst/>
          </a:prstGeom>
          <a:noFill/>
          <a:ln w="9525">
            <a:noFill/>
            <a:miter lim="800000"/>
            <a:headEnd/>
            <a:tailEnd/>
          </a:ln>
        </p:spPr>
        <p:txBody>
          <a:bodyPr lIns="91420" tIns="45711" rIns="91420" bIns="45711"/>
          <a:lstStyle/>
          <a:p>
            <a:r>
              <a:rPr lang="en-US" sz="800" dirty="0" smtClean="0"/>
              <a:t>Sources: </a:t>
            </a:r>
            <a:endParaRPr lang="en-US" sz="800" dirty="0"/>
          </a:p>
          <a:p>
            <a:r>
              <a:rPr lang="en-US" sz="800" dirty="0">
                <a:hlinkClick r:id="rId4"/>
              </a:rPr>
              <a:t>Deloitte</a:t>
            </a:r>
            <a:r>
              <a:rPr lang="en-US" sz="800" dirty="0"/>
              <a:t> and the </a:t>
            </a:r>
            <a:r>
              <a:rPr lang="en-US" sz="800" dirty="0">
                <a:hlinkClick r:id="rId5"/>
              </a:rPr>
              <a:t>National Association of State CIOs</a:t>
            </a:r>
            <a:r>
              <a:rPr lang="en-US" sz="800" dirty="0"/>
              <a:t> (NASCIO) are sharing the results of a joint Cyber Security Survey, finding that State Chief Information Security Officers (CISOs) in 2010</a:t>
            </a:r>
          </a:p>
          <a:p>
            <a:pPr>
              <a:spcBef>
                <a:spcPct val="20000"/>
              </a:spcBef>
            </a:pPr>
            <a:r>
              <a:rPr lang="en-US" sz="800" dirty="0" smtClean="0"/>
              <a:t>	</a:t>
            </a:r>
            <a:endParaRPr lang="en-US" sz="1000" dirty="0"/>
          </a:p>
          <a:p>
            <a:pPr>
              <a:spcBef>
                <a:spcPct val="20000"/>
              </a:spcBef>
            </a:pPr>
            <a:endParaRPr lang="en-US" sz="1000" dirty="0" smtClean="0"/>
          </a:p>
          <a:p>
            <a:pPr>
              <a:spcBef>
                <a:spcPct val="20000"/>
              </a:spcBef>
            </a:pPr>
            <a:endParaRPr lang="en-US" sz="1000" dirty="0"/>
          </a:p>
          <a:p>
            <a:pPr>
              <a:spcBef>
                <a:spcPct val="20000"/>
              </a:spcBef>
            </a:pPr>
            <a:endParaRPr lang="en-US" sz="1000" dirty="0" smtClean="0"/>
          </a:p>
          <a:p>
            <a:pPr>
              <a:spcBef>
                <a:spcPct val="20000"/>
              </a:spcBef>
            </a:pPr>
            <a:endParaRPr lang="en-US" sz="1000" dirty="0"/>
          </a:p>
        </p:txBody>
      </p:sp>
      <p:sp>
        <p:nvSpPr>
          <p:cNvPr id="15" name="Title 1"/>
          <p:cNvSpPr>
            <a:spLocks noGrp="1"/>
          </p:cNvSpPr>
          <p:nvPr>
            <p:ph type="title"/>
          </p:nvPr>
        </p:nvSpPr>
        <p:spPr>
          <a:xfrm>
            <a:off x="369757" y="182472"/>
            <a:ext cx="8936636" cy="792162"/>
          </a:xfrm>
        </p:spPr>
        <p:txBody>
          <a:bodyPr/>
          <a:lstStyle/>
          <a:p>
            <a:pPr algn="ctr"/>
            <a:r>
              <a:rPr lang="en-US" dirty="0" smtClean="0"/>
              <a:t>CISOs Surveys</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068720"/>
            <a:ext cx="6606778" cy="33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bwMode="auto">
          <a:xfrm>
            <a:off x="990600" y="2733672"/>
            <a:ext cx="2552700" cy="238128"/>
          </a:xfrm>
          <a:prstGeom prst="ellipse">
            <a:avLst/>
          </a:prstGeom>
          <a:noFill/>
          <a:ln w="254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FF9900"/>
              </a:solidFill>
              <a:effectLst/>
              <a:latin typeface="Arial" charset="0"/>
            </a:endParaRPr>
          </a:p>
        </p:txBody>
      </p:sp>
      <p:sp>
        <p:nvSpPr>
          <p:cNvPr id="12" name="Oval 11"/>
          <p:cNvSpPr/>
          <p:nvPr/>
        </p:nvSpPr>
        <p:spPr bwMode="auto">
          <a:xfrm>
            <a:off x="1714500" y="3397625"/>
            <a:ext cx="1828800" cy="224926"/>
          </a:xfrm>
          <a:prstGeom prst="ellipse">
            <a:avLst/>
          </a:prstGeom>
          <a:noFill/>
          <a:ln w="254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FF9900"/>
              </a:solidFill>
              <a:effectLst/>
              <a:latin typeface="Arial" charset="0"/>
            </a:endParaRPr>
          </a:p>
        </p:txBody>
      </p:sp>
      <p:cxnSp>
        <p:nvCxnSpPr>
          <p:cNvPr id="4" name="Straight Connector 3"/>
          <p:cNvCxnSpPr/>
          <p:nvPr/>
        </p:nvCxnSpPr>
        <p:spPr bwMode="auto">
          <a:xfrm>
            <a:off x="7000875" y="1416379"/>
            <a:ext cx="0" cy="4127168"/>
          </a:xfrm>
          <a:prstGeom prst="line">
            <a:avLst/>
          </a:prstGeom>
          <a:solidFill>
            <a:srgbClr val="00B8FF"/>
          </a:solidFill>
          <a:ln w="19050" cap="flat" cmpd="sng" algn="ctr">
            <a:solidFill>
              <a:srgbClr val="FF0000"/>
            </a:solidFill>
            <a:prstDash val="sysDot"/>
            <a:round/>
            <a:headEnd type="none" w="med" len="med"/>
            <a:tailEnd type="none" w="med" len="med"/>
          </a:ln>
          <a:effectLst/>
        </p:spPr>
      </p:cxnSp>
      <p:cxnSp>
        <p:nvCxnSpPr>
          <p:cNvPr id="22" name="Straight Connector 21"/>
          <p:cNvCxnSpPr/>
          <p:nvPr/>
        </p:nvCxnSpPr>
        <p:spPr bwMode="auto">
          <a:xfrm>
            <a:off x="5562600" y="1402396"/>
            <a:ext cx="0" cy="4127168"/>
          </a:xfrm>
          <a:prstGeom prst="line">
            <a:avLst/>
          </a:prstGeom>
          <a:solidFill>
            <a:srgbClr val="00B8FF"/>
          </a:solidFill>
          <a:ln w="19050" cap="flat" cmpd="sng" algn="ctr">
            <a:solidFill>
              <a:srgbClr val="FF9900"/>
            </a:solidFill>
            <a:prstDash val="sysDot"/>
            <a:round/>
            <a:headEnd type="none" w="med" len="med"/>
            <a:tailEnd type="none" w="med" len="med"/>
          </a:ln>
          <a:effectLst/>
        </p:spPr>
      </p:cxnSp>
    </p:spTree>
    <p:extLst>
      <p:ext uri="{BB962C8B-B14F-4D97-AF65-F5344CB8AC3E}">
        <p14:creationId xmlns:p14="http://schemas.microsoft.com/office/powerpoint/2010/main" val="132720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064F400-4E7C-4D3B-9C9E-26A4CE4FF539}" type="slidenum">
              <a:rPr lang="en-US"/>
              <a:pPr>
                <a:defRPr/>
              </a:pPr>
              <a:t>7</a:t>
            </a:fld>
            <a:endParaRPr lang="en-US"/>
          </a:p>
        </p:txBody>
      </p:sp>
      <p:sp>
        <p:nvSpPr>
          <p:cNvPr id="6" name="Rectangle 2"/>
          <p:cNvSpPr txBox="1">
            <a:spLocks noChangeArrowheads="1"/>
          </p:cNvSpPr>
          <p:nvPr/>
        </p:nvSpPr>
        <p:spPr bwMode="auto">
          <a:xfrm>
            <a:off x="685800" y="2057400"/>
            <a:ext cx="7540534" cy="201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a:lstStyle>
          <a:p>
            <a:pPr marL="533400" indent="-533400" algn="ctr"/>
            <a:r>
              <a:rPr lang="en-US" b="0" dirty="0" smtClean="0"/>
              <a:t>What CISOs </a:t>
            </a:r>
            <a:r>
              <a:rPr lang="en-US" b="0" dirty="0" smtClean="0"/>
              <a:t>will</a:t>
            </a:r>
            <a:r>
              <a:rPr lang="en-US" b="0" dirty="0" smtClean="0"/>
              <a:t> </a:t>
            </a:r>
            <a:r>
              <a:rPr lang="en-US" b="0" dirty="0" smtClean="0"/>
              <a:t>care of?</a:t>
            </a:r>
            <a:endParaRPr lang="en-US" dirty="0"/>
          </a:p>
        </p:txBody>
      </p:sp>
    </p:spTree>
    <p:extLst>
      <p:ext uri="{BB962C8B-B14F-4D97-AF65-F5344CB8AC3E}">
        <p14:creationId xmlns:p14="http://schemas.microsoft.com/office/powerpoint/2010/main" val="41399109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4DE893E-BE7E-4C10-A3AC-6A2AACCE757F}" type="slidenum">
              <a:rPr lang="en-US" smtClean="0"/>
              <a:pPr>
                <a:defRPr/>
              </a:pPr>
              <a:t>8</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79" y="381000"/>
            <a:ext cx="7848600" cy="574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162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25669" y="152400"/>
            <a:ext cx="8686800" cy="792162"/>
          </a:xfrm>
        </p:spPr>
        <p:txBody>
          <a:bodyPr/>
          <a:lstStyle/>
          <a:p>
            <a:r>
              <a:rPr lang="en-US" dirty="0" smtClean="0"/>
              <a:t>The Evolution of the Threat Agents  </a:t>
            </a:r>
          </a:p>
        </p:txBody>
      </p:sp>
      <p:sp>
        <p:nvSpPr>
          <p:cNvPr id="3" name="Slide Number Placeholder 2"/>
          <p:cNvSpPr>
            <a:spLocks noGrp="1"/>
          </p:cNvSpPr>
          <p:nvPr>
            <p:ph type="sldNum" sz="quarter" idx="10"/>
          </p:nvPr>
        </p:nvSpPr>
        <p:spPr/>
        <p:txBody>
          <a:bodyPr/>
          <a:lstStyle/>
          <a:p>
            <a:pPr>
              <a:defRPr/>
            </a:pPr>
            <a:fld id="{9982CE74-0A85-46C8-BC36-ADFB6FEC6ECB}" type="slidenum">
              <a:rPr lang="en-US" smtClean="0"/>
              <a:pPr>
                <a:defRPr/>
              </a:pPr>
              <a:t>9</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631842335"/>
              </p:ext>
            </p:extLst>
          </p:nvPr>
        </p:nvGraphicFramePr>
        <p:xfrm>
          <a:off x="457200" y="574206"/>
          <a:ext cx="8305800" cy="6207594"/>
        </p:xfrm>
        <a:graphic>
          <a:graphicData uri="http://schemas.openxmlformats.org/presentationml/2006/ole">
            <mc:AlternateContent xmlns:mc="http://schemas.openxmlformats.org/markup-compatibility/2006">
              <mc:Choice xmlns:v="urn:schemas-microsoft-com:vml" Requires="v">
                <p:oleObj spid="_x0000_s2119" name="Visio" r:id="rId4" imgW="12533625" imgH="9379652" progId="Visio.Drawing.11">
                  <p:embed/>
                </p:oleObj>
              </mc:Choice>
              <mc:Fallback>
                <p:oleObj name="Visio" r:id="rId4" imgW="12533625" imgH="9379652" progId="Visio.Drawing.11">
                  <p:embed/>
                  <p:pic>
                    <p:nvPicPr>
                      <p:cNvPr id="0" name="Object 3"/>
                      <p:cNvPicPr>
                        <a:picLocks noChangeAspect="1" noChangeArrowheads="1"/>
                      </p:cNvPicPr>
                      <p:nvPr/>
                    </p:nvPicPr>
                    <p:blipFill>
                      <a:blip r:embed="rId5"/>
                      <a:srcRect/>
                      <a:stretch>
                        <a:fillRect/>
                      </a:stretch>
                    </p:blipFill>
                    <p:spPr bwMode="auto">
                      <a:xfrm>
                        <a:off x="457200" y="574206"/>
                        <a:ext cx="8305800" cy="62075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02966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wasp melbourne - alternative authorisation strategies">
  <a:themeElements>
    <a:clrScheme name="owasp melbourne - alternative authorisation strateg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 melbourne - alternative authorisation strategi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chemeClr val="bg1"/>
            </a:solidFill>
            <a:effectLst/>
            <a:latin typeface="Arial" charset="0"/>
          </a:defRPr>
        </a:defPPr>
      </a:lstStyle>
    </a:lnDef>
    <a:txDef>
      <a:spPr>
        <a:effectLst/>
        <a:scene3d>
          <a:camera prst="orthographicFront"/>
          <a:lightRig rig="threePt" dir="t"/>
        </a:scene3d>
        <a:sp3d>
          <a:bevelT/>
        </a:sp3d>
      </a:spPr>
      <a:bodyPr/>
      <a:lstStyle>
        <a:defPPr marL="457200" indent="-457200">
          <a:buFont typeface="Arial" pitchFamily="34" charset="0"/>
          <a:buChar char="•"/>
          <a:defRPr sz="1800" dirty="0" err="1" smtClean="0"/>
        </a:defPPr>
      </a:lstStyle>
    </a:txDef>
  </a:objectDefaults>
  <a:extraClrSchemeLst>
    <a:extraClrScheme>
      <a:clrScheme name="owasp melbourne - alternative authorisation strateg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asp melbourne - alternative authorisation strategi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asp melbourne - alternative authorisation strategi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asp melbourne - alternative authorisation strategi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asp melbourne - alternative authorisation strategi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asp melbourne - alternative authorisation strategi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asp melbourne - alternative authorisation strategi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asp melbourne - alternative authorisation strategi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asp melbourne - alternative authorisation strategi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asp melbourne - alternative authorisation strategi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asp melbourne - alternative authorisation strategi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asp melbourne - alternative authorisation strategi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WASP Presentation Template">
  <a:themeElements>
    <a:clrScheme name="OWAS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 Presentatio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WAS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AS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AS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AS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AS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AS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AS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AS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AS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AS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AS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AS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erSprite-DDI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owasp melbourne - alternative authorisation strategies</Template>
  <TotalTime>33957</TotalTime>
  <Words>1993</Words>
  <Application>Microsoft Office PowerPoint</Application>
  <PresentationFormat>On-screen Show (4:3)</PresentationFormat>
  <Paragraphs>235</Paragraphs>
  <Slides>15</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owasp melbourne - alternative authorisation strategies</vt:lpstr>
      <vt:lpstr>OWASP Presentation Template</vt:lpstr>
      <vt:lpstr>VerSprite-DDI Deck</vt:lpstr>
      <vt:lpstr>Visio</vt:lpstr>
      <vt:lpstr>OWASP Application Security Guide for Chief Information Security Officers (CISOs) </vt:lpstr>
      <vt:lpstr>About myself and what brought me here</vt:lpstr>
      <vt:lpstr>PowerPoint Presentation</vt:lpstr>
      <vt:lpstr>PowerPoint Presentation</vt:lpstr>
      <vt:lpstr>PowerPoint Presentation</vt:lpstr>
      <vt:lpstr>CISOs Surveys</vt:lpstr>
      <vt:lpstr>PowerPoint Presentation</vt:lpstr>
      <vt:lpstr>PowerPoint Presentation</vt:lpstr>
      <vt:lpstr>The Evolution of the Threat Agents  </vt:lpstr>
      <vt:lpstr>Data Breach Incidents: 2011-2012 Statistics</vt:lpstr>
      <vt:lpstr>PowerPoint Presentation</vt:lpstr>
      <vt:lpstr>OWASP Guide for CISOs</vt:lpstr>
      <vt:lpstr>Thank You For Listening</vt:lpstr>
      <vt:lpstr>PowerPoint Presentation</vt:lpstr>
      <vt:lpstr>Appendix: Mapping CISO’s Responsibilities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eCrime ConferenceTalk</dc:title>
  <dc:subject>Business Logic Attacks</dc:subject>
  <dc:creator>Marco Morana</dc:creator>
  <cp:lastModifiedBy>Marco</cp:lastModifiedBy>
  <cp:revision>668</cp:revision>
  <dcterms:created xsi:type="dcterms:W3CDTF">2005-02-24T21:20:01Z</dcterms:created>
  <dcterms:modified xsi:type="dcterms:W3CDTF">2012-11-08T08:37:54Z</dcterms:modified>
</cp:coreProperties>
</file>