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324" r:id="rId6"/>
    <p:sldId id="328" r:id="rId7"/>
    <p:sldId id="329" r:id="rId8"/>
    <p:sldId id="331" r:id="rId9"/>
    <p:sldId id="332" r:id="rId10"/>
    <p:sldId id="330" r:id="rId11"/>
    <p:sldId id="333" r:id="rId12"/>
    <p:sldId id="334" r:id="rId13"/>
    <p:sldId id="335" r:id="rId14"/>
    <p:sldId id="336" r:id="rId15"/>
    <p:sldId id="337" r:id="rId16"/>
    <p:sldId id="338" r:id="rId17"/>
    <p:sldId id="278" r:id="rId18"/>
    <p:sldId id="279" r:id="rId19"/>
    <p:sldId id="283" r:id="rId20"/>
    <p:sldId id="280" r:id="rId21"/>
    <p:sldId id="311" r:id="rId22"/>
    <p:sldId id="30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27" r:id="rId37"/>
    <p:sldId id="27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6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95163" autoAdjust="0"/>
  </p:normalViewPr>
  <p:slideViewPr>
    <p:cSldViewPr snapToGrid="0" showGuides="1">
      <p:cViewPr varScale="1">
        <p:scale>
          <a:sx n="85" d="100"/>
          <a:sy n="85" d="100"/>
        </p:scale>
        <p:origin x="317" y="48"/>
      </p:cViewPr>
      <p:guideLst>
        <p:guide orient="horz" pos="2160"/>
        <p:guide pos="3840"/>
      </p:guideLst>
    </p:cSldViewPr>
  </p:slideViewPr>
  <p:outlineViewPr>
    <p:cViewPr>
      <p:scale>
        <a:sx n="33" d="100"/>
        <a:sy n="33" d="100"/>
      </p:scale>
      <p:origin x="0" y="-2772"/>
    </p:cViewPr>
  </p:outlineViewPr>
  <p:notesTextViewPr>
    <p:cViewPr>
      <p:scale>
        <a:sx n="1" d="1"/>
        <a:sy n="1" d="1"/>
      </p:scale>
      <p:origin x="0" y="0"/>
    </p:cViewPr>
  </p:notesTextViewPr>
  <p:sorterViewPr>
    <p:cViewPr>
      <p:scale>
        <a:sx n="86" d="100"/>
        <a:sy n="8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59298-A74C-404B-BFD2-B8EDE064FB34}" type="datetimeFigureOut">
              <a:rPr lang="en-US" smtClean="0"/>
              <a:t>11/23/2016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A73F9-63CF-49C1-8EE4-DDDB2FC9210F}" type="slidenum">
              <a:rPr lang="en-US" smtClean="0"/>
              <a:t>‹#›</a:t>
            </a:fld>
            <a:endParaRPr lang="en-US"/>
          </a:p>
        </p:txBody>
      </p:sp>
    </p:spTree>
    <p:extLst>
      <p:ext uri="{BB962C8B-B14F-4D97-AF65-F5344CB8AC3E}">
        <p14:creationId xmlns:p14="http://schemas.microsoft.com/office/powerpoint/2010/main" val="3663579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data.worldbank.org/indicator/IT.NET.USER.P2"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datatopics.worldbank.org/g20fidata/country/germany" TargetMode="External"/><Relationship Id="rId5" Type="http://schemas.openxmlformats.org/officeDocument/2006/relationships/hyperlink" Target="http://datatopics.worldbank.org/g20fidata/country/france" TargetMode="External"/><Relationship Id="rId4" Type="http://schemas.openxmlformats.org/officeDocument/2006/relationships/hyperlink" Target="http://datatopics.worldbank.org/g20fidata/country/united-kingd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2A73F9-63CF-49C1-8EE4-DDDB2FC9210F}" type="slidenum">
              <a:rPr lang="en-US" smtClean="0"/>
              <a:t>1</a:t>
            </a:fld>
            <a:endParaRPr lang="en-US"/>
          </a:p>
        </p:txBody>
      </p:sp>
    </p:spTree>
    <p:extLst>
      <p:ext uri="{BB962C8B-B14F-4D97-AF65-F5344CB8AC3E}">
        <p14:creationId xmlns:p14="http://schemas.microsoft.com/office/powerpoint/2010/main" val="1414420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A73F9-63CF-49C1-8EE4-DDDB2FC9210F}" type="slidenum">
              <a:rPr lang="en-US" smtClean="0"/>
              <a:t>32</a:t>
            </a:fld>
            <a:endParaRPr lang="en-US"/>
          </a:p>
        </p:txBody>
      </p:sp>
    </p:spTree>
    <p:extLst>
      <p:ext uri="{BB962C8B-B14F-4D97-AF65-F5344CB8AC3E}">
        <p14:creationId xmlns:p14="http://schemas.microsoft.com/office/powerpoint/2010/main" val="1183700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Cost of global cybercrime = $465 billion US annually - Allianz</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fact that so many Brazilians are victims of cybercrime is not entirely surprising. After all, </a:t>
            </a:r>
            <a:r>
              <a:rPr lang="en-US" sz="1200" u="sng" kern="1200" dirty="0" smtClean="0">
                <a:solidFill>
                  <a:schemeClr val="tx1"/>
                </a:solidFill>
                <a:effectLst/>
                <a:latin typeface="+mn-lt"/>
                <a:ea typeface="+mn-ea"/>
                <a:cs typeface="+mn-cs"/>
                <a:hlinkClick r:id="rId3"/>
              </a:rPr>
              <a:t>58 percent of the country’s 200 million citizens</a:t>
            </a:r>
            <a:r>
              <a:rPr lang="en-US" sz="1200" kern="1200" dirty="0" smtClean="0">
                <a:solidFill>
                  <a:schemeClr val="tx1"/>
                </a:solidFill>
                <a:effectLst/>
                <a:latin typeface="+mn-lt"/>
                <a:ea typeface="+mn-ea"/>
                <a:cs typeface="+mn-cs"/>
              </a:rPr>
              <a:t> are connected to the Internet. This compares with 49 percent for both China and South Africa and 18 percent of Indians. At least 45 percent of all banking transactions in Brazil are digital. Brazil, with 130 machines per 100,000 adults, has a greater density of ATMs than </a:t>
            </a:r>
            <a:r>
              <a:rPr lang="en-US" sz="1200" u="sng" kern="1200" dirty="0" smtClean="0">
                <a:solidFill>
                  <a:schemeClr val="tx1"/>
                </a:solidFill>
                <a:effectLst/>
                <a:latin typeface="+mn-lt"/>
                <a:ea typeface="+mn-ea"/>
                <a:cs typeface="+mn-cs"/>
                <a:hlinkClick r:id="rId4"/>
              </a:rPr>
              <a:t>the United Kingdom</a:t>
            </a:r>
            <a:r>
              <a:rPr lang="en-US" sz="1200" kern="1200" dirty="0" smtClean="0">
                <a:solidFill>
                  <a:schemeClr val="tx1"/>
                </a:solidFill>
                <a:effectLst/>
                <a:latin typeface="+mn-lt"/>
                <a:ea typeface="+mn-ea"/>
                <a:cs typeface="+mn-cs"/>
              </a:rPr>
              <a:t> (127 per 100,000), </a:t>
            </a:r>
            <a:r>
              <a:rPr lang="en-US" sz="1200" u="sng" kern="1200" dirty="0" smtClean="0">
                <a:solidFill>
                  <a:schemeClr val="tx1"/>
                </a:solidFill>
                <a:effectLst/>
                <a:latin typeface="+mn-lt"/>
                <a:ea typeface="+mn-ea"/>
                <a:cs typeface="+mn-cs"/>
                <a:hlinkClick r:id="rId5"/>
              </a:rPr>
              <a:t>France</a:t>
            </a:r>
            <a:r>
              <a:rPr lang="en-US" sz="1200" kern="1200" dirty="0" smtClean="0">
                <a:solidFill>
                  <a:schemeClr val="tx1"/>
                </a:solidFill>
                <a:effectLst/>
                <a:latin typeface="+mn-lt"/>
                <a:ea typeface="+mn-ea"/>
                <a:cs typeface="+mn-cs"/>
              </a:rPr>
              <a:t> (109 per 100,000), or </a:t>
            </a:r>
            <a:r>
              <a:rPr lang="en-US" sz="1200" u="sng" kern="1200" dirty="0" smtClean="0">
                <a:solidFill>
                  <a:schemeClr val="tx1"/>
                </a:solidFill>
                <a:effectLst/>
                <a:latin typeface="+mn-lt"/>
                <a:ea typeface="+mn-ea"/>
                <a:cs typeface="+mn-cs"/>
                <a:hlinkClick r:id="rId6"/>
              </a:rPr>
              <a:t>Germany</a:t>
            </a:r>
            <a:r>
              <a:rPr lang="en-US" sz="1200" kern="1200" dirty="0" smtClean="0">
                <a:solidFill>
                  <a:schemeClr val="tx1"/>
                </a:solidFill>
                <a:effectLst/>
                <a:latin typeface="+mn-lt"/>
                <a:ea typeface="+mn-ea"/>
                <a:cs typeface="+mn-cs"/>
              </a:rPr>
              <a:t> (116 per 100,000), according to World Bank data.</a:t>
            </a:r>
            <a:r>
              <a:rPr lang="en-US" sz="9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https://www.foreignaffairs.com/articles/south-america/2015-09-17/brazils-cybercrime-problem</a:t>
            </a:r>
            <a:endParaRPr lang="en-US" sz="9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95% -</a:t>
            </a:r>
            <a:r>
              <a:rPr lang="en-US" sz="1200" b="0" kern="1200" baseline="0" dirty="0" smtClean="0">
                <a:solidFill>
                  <a:schemeClr val="tx1"/>
                </a:solidFill>
                <a:effectLst/>
                <a:latin typeface="+mn-lt"/>
                <a:ea typeface="+mn-ea"/>
                <a:cs typeface="+mn-cs"/>
              </a:rPr>
              <a:t> ABECS</a:t>
            </a:r>
            <a:endParaRPr lang="en-US"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32519D4-B08B-4042-A5EF-A3359C991CBC}"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175456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so important about 2018. Well all of the new EU regulation comes into force in 2018,</a:t>
            </a:r>
            <a:r>
              <a:rPr lang="en-GB" baseline="0" dirty="0" smtClean="0"/>
              <a:t> that means GDPR, PSD2 and EBA Securing Internet Payments. IFR already is in place</a:t>
            </a:r>
            <a:endParaRPr lang="en-GB" dirty="0"/>
          </a:p>
        </p:txBody>
      </p:sp>
      <p:sp>
        <p:nvSpPr>
          <p:cNvPr id="4" name="Slide Number Placeholder 3"/>
          <p:cNvSpPr>
            <a:spLocks noGrp="1"/>
          </p:cNvSpPr>
          <p:nvPr>
            <p:ph type="sldNum" sz="quarter" idx="10"/>
          </p:nvPr>
        </p:nvSpPr>
        <p:spPr/>
        <p:txBody>
          <a:bodyPr/>
          <a:lstStyle/>
          <a:p>
            <a:fld id="{CA2A73F9-63CF-49C1-8EE4-DDDB2FC9210F}" type="slidenum">
              <a:rPr lang="en-US" smtClean="0"/>
              <a:t>15</a:t>
            </a:fld>
            <a:endParaRPr lang="en-US"/>
          </a:p>
        </p:txBody>
      </p:sp>
    </p:spTree>
    <p:extLst>
      <p:ext uri="{BB962C8B-B14F-4D97-AF65-F5344CB8AC3E}">
        <p14:creationId xmlns:p14="http://schemas.microsoft.com/office/powerpoint/2010/main" val="3307612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A73F9-63CF-49C1-8EE4-DDDB2FC9210F}" type="slidenum">
              <a:rPr lang="en-US" smtClean="0"/>
              <a:t>21</a:t>
            </a:fld>
            <a:endParaRPr lang="en-US"/>
          </a:p>
        </p:txBody>
      </p:sp>
    </p:spTree>
    <p:extLst>
      <p:ext uri="{BB962C8B-B14F-4D97-AF65-F5344CB8AC3E}">
        <p14:creationId xmlns:p14="http://schemas.microsoft.com/office/powerpoint/2010/main" val="272526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A73F9-63CF-49C1-8EE4-DDDB2FC9210F}" type="slidenum">
              <a:rPr lang="en-US" smtClean="0"/>
              <a:t>22</a:t>
            </a:fld>
            <a:endParaRPr lang="en-US"/>
          </a:p>
        </p:txBody>
      </p:sp>
    </p:spTree>
    <p:extLst>
      <p:ext uri="{BB962C8B-B14F-4D97-AF65-F5344CB8AC3E}">
        <p14:creationId xmlns:p14="http://schemas.microsoft.com/office/powerpoint/2010/main" val="422246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start with new updates to PCI DSS</a:t>
            </a:r>
            <a:r>
              <a:rPr lang="en-US" baseline="0" dirty="0" smtClean="0"/>
              <a:t> – Point to Point Encryption </a:t>
            </a:r>
            <a:r>
              <a:rPr lang="en-US" dirty="0" smtClean="0"/>
              <a:t>Version 2 is published and assessment</a:t>
            </a:r>
            <a:r>
              <a:rPr lang="en-US" baseline="0" dirty="0" smtClean="0"/>
              <a:t>s can and have begun</a:t>
            </a:r>
          </a:p>
          <a:p>
            <a:endParaRPr lang="en-US" dirty="0"/>
          </a:p>
        </p:txBody>
      </p:sp>
      <p:sp>
        <p:nvSpPr>
          <p:cNvPr id="4" name="Slide Number Placeholder 3"/>
          <p:cNvSpPr>
            <a:spLocks noGrp="1"/>
          </p:cNvSpPr>
          <p:nvPr>
            <p:ph type="sldNum" sz="quarter" idx="10"/>
          </p:nvPr>
        </p:nvSpPr>
        <p:spPr/>
        <p:txBody>
          <a:bodyPr/>
          <a:lstStyle/>
          <a:p>
            <a:fld id="{CBAD78D6-74BE-4C71-BA60-1744AB70BE16}" type="slidenum">
              <a:rPr lang="en-US" smtClean="0"/>
              <a:t>27</a:t>
            </a:fld>
            <a:endParaRPr lang="en-US"/>
          </a:p>
        </p:txBody>
      </p:sp>
    </p:spTree>
    <p:extLst>
      <p:ext uri="{BB962C8B-B14F-4D97-AF65-F5344CB8AC3E}">
        <p14:creationId xmlns:p14="http://schemas.microsoft.com/office/powerpoint/2010/main" val="300254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Specifically, PCI Standards focus on protecting</a:t>
            </a:r>
            <a:r>
              <a:rPr lang="en-US" baseline="0" dirty="0" smtClean="0"/>
              <a:t> the payment transaction so that anywhere the payment information is accepted, processed, transmitted and stored it’s done so in a secure way that doesn’t put the consumer at risk. </a:t>
            </a:r>
          </a:p>
          <a:p>
            <a:pPr marL="171450" indent="-171450">
              <a:buFont typeface="Arial" panose="020B0604020202020204" pitchFamily="34" charset="0"/>
              <a:buChar char="•"/>
            </a:pPr>
            <a:r>
              <a:rPr lang="en-US" baseline="0" dirty="0" smtClean="0"/>
              <a:t>It does this with a layered approach that includes controls to address people, process and technology. </a:t>
            </a:r>
          </a:p>
          <a:p>
            <a:pPr marL="285734" indent="-285734" defTabSz="914264">
              <a:buFont typeface="Arial" panose="020B0604020202020204" pitchFamily="34" charset="0"/>
              <a:buChar char="•"/>
              <a:defRPr/>
            </a:pPr>
            <a:endParaRPr lang="en-US"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E81A4A1-D37B-4A3F-85D5-22CEFFDF26E7}" type="slidenum">
              <a:rPr lang="en-US" smtClean="0"/>
              <a:t>28</a:t>
            </a:fld>
            <a:endParaRPr lang="en-US"/>
          </a:p>
        </p:txBody>
      </p:sp>
    </p:spTree>
    <p:extLst>
      <p:ext uri="{BB962C8B-B14F-4D97-AF65-F5344CB8AC3E}">
        <p14:creationId xmlns:p14="http://schemas.microsoft.com/office/powerpoint/2010/main" val="2313985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A73F9-63CF-49C1-8EE4-DDDB2FC9210F}" type="slidenum">
              <a:rPr lang="en-US" smtClean="0"/>
              <a:t>29</a:t>
            </a:fld>
            <a:endParaRPr lang="en-US"/>
          </a:p>
        </p:txBody>
      </p:sp>
    </p:spTree>
    <p:extLst>
      <p:ext uri="{BB962C8B-B14F-4D97-AF65-F5344CB8AC3E}">
        <p14:creationId xmlns:p14="http://schemas.microsoft.com/office/powerpoint/2010/main" val="2857627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A73F9-63CF-49C1-8EE4-DDDB2FC9210F}" type="slidenum">
              <a:rPr lang="en-US" smtClean="0"/>
              <a:t>30</a:t>
            </a:fld>
            <a:endParaRPr lang="en-US"/>
          </a:p>
        </p:txBody>
      </p:sp>
    </p:spTree>
    <p:extLst>
      <p:ext uri="{BB962C8B-B14F-4D97-AF65-F5344CB8AC3E}">
        <p14:creationId xmlns:p14="http://schemas.microsoft.com/office/powerpoint/2010/main" val="3138684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A73F9-63CF-49C1-8EE4-DDDB2FC9210F}" type="slidenum">
              <a:rPr lang="en-US" smtClean="0"/>
              <a:t>31</a:t>
            </a:fld>
            <a:endParaRPr lang="en-US"/>
          </a:p>
        </p:txBody>
      </p:sp>
    </p:spTree>
    <p:extLst>
      <p:ext uri="{BB962C8B-B14F-4D97-AF65-F5344CB8AC3E}">
        <p14:creationId xmlns:p14="http://schemas.microsoft.com/office/powerpoint/2010/main" val="803055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05057"/>
            <a:ext cx="9144000" cy="1005299"/>
          </a:xfrm>
        </p:spPr>
        <p:txBody>
          <a:bodyPr anchor="b">
            <a:normAutofit/>
          </a:bodyPr>
          <a:lstStyle>
            <a:lvl1pPr algn="ctr">
              <a:defRPr sz="4800">
                <a:solidFill>
                  <a:srgbClr val="2B6A7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71D1E-3923-4EEF-B256-479189BF4982}" type="slidenum">
              <a:rPr lang="en-US" smtClean="0"/>
              <a:t>‹#›</a:t>
            </a:fld>
            <a:endParaRPr lang="en-US" dirty="0"/>
          </a:p>
        </p:txBody>
      </p:sp>
      <p:grpSp>
        <p:nvGrpSpPr>
          <p:cNvPr id="10" name="Group 9"/>
          <p:cNvGrpSpPr/>
          <p:nvPr userDrawn="1"/>
        </p:nvGrpSpPr>
        <p:grpSpPr>
          <a:xfrm>
            <a:off x="0" y="2902226"/>
            <a:ext cx="12192000" cy="2462254"/>
            <a:chOff x="0" y="3535680"/>
            <a:chExt cx="9144000" cy="1828800"/>
          </a:xfrm>
        </p:grpSpPr>
        <p:sp>
          <p:nvSpPr>
            <p:cNvPr id="8" name="Freeform 5"/>
            <p:cNvSpPr>
              <a:spLocks/>
            </p:cNvSpPr>
            <p:nvPr userDrawn="1"/>
          </p:nvSpPr>
          <p:spPr bwMode="auto">
            <a:xfrm>
              <a:off x="0" y="3535680"/>
              <a:ext cx="9144000" cy="1828800"/>
            </a:xfrm>
            <a:custGeom>
              <a:avLst/>
              <a:gdLst>
                <a:gd name="T0" fmla="*/ 2826 w 4000"/>
                <a:gd name="T1" fmla="*/ 391 h 1173"/>
                <a:gd name="T2" fmla="*/ 1660 w 4000"/>
                <a:gd name="T3" fmla="*/ 138 h 1173"/>
                <a:gd name="T4" fmla="*/ 582 w 4000"/>
                <a:gd name="T5" fmla="*/ 48 h 1173"/>
                <a:gd name="T6" fmla="*/ 0 w 4000"/>
                <a:gd name="T7" fmla="*/ 285 h 1173"/>
                <a:gd name="T8" fmla="*/ 0 w 4000"/>
                <a:gd name="T9" fmla="*/ 1173 h 1173"/>
                <a:gd name="T10" fmla="*/ 4000 w 4000"/>
                <a:gd name="T11" fmla="*/ 1173 h 1173"/>
                <a:gd name="T12" fmla="*/ 4000 w 4000"/>
                <a:gd name="T13" fmla="*/ 263 h 1173"/>
                <a:gd name="T14" fmla="*/ 3829 w 4000"/>
                <a:gd name="T15" fmla="*/ 338 h 1173"/>
                <a:gd name="T16" fmla="*/ 2826 w 4000"/>
                <a:gd name="T17" fmla="*/ 391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0" h="1173">
                  <a:moveTo>
                    <a:pt x="2826" y="391"/>
                  </a:moveTo>
                  <a:cubicBezTo>
                    <a:pt x="2462" y="343"/>
                    <a:pt x="2075" y="248"/>
                    <a:pt x="1660" y="138"/>
                  </a:cubicBezTo>
                  <a:cubicBezTo>
                    <a:pt x="1252" y="31"/>
                    <a:pt x="888" y="0"/>
                    <a:pt x="582" y="48"/>
                  </a:cubicBezTo>
                  <a:cubicBezTo>
                    <a:pt x="339" y="83"/>
                    <a:pt x="137" y="173"/>
                    <a:pt x="0" y="285"/>
                  </a:cubicBezTo>
                  <a:cubicBezTo>
                    <a:pt x="0" y="1173"/>
                    <a:pt x="0" y="1173"/>
                    <a:pt x="0" y="1173"/>
                  </a:cubicBezTo>
                  <a:cubicBezTo>
                    <a:pt x="4000" y="1173"/>
                    <a:pt x="4000" y="1173"/>
                    <a:pt x="4000" y="1173"/>
                  </a:cubicBezTo>
                  <a:cubicBezTo>
                    <a:pt x="4000" y="263"/>
                    <a:pt x="4000" y="263"/>
                    <a:pt x="4000" y="263"/>
                  </a:cubicBezTo>
                  <a:cubicBezTo>
                    <a:pt x="3947" y="292"/>
                    <a:pt x="3889" y="318"/>
                    <a:pt x="3829" y="338"/>
                  </a:cubicBezTo>
                  <a:cubicBezTo>
                    <a:pt x="3532" y="440"/>
                    <a:pt x="3189" y="437"/>
                    <a:pt x="2826" y="391"/>
                  </a:cubicBezTo>
                  <a:close/>
                </a:path>
              </a:pathLst>
            </a:custGeom>
            <a:solidFill>
              <a:srgbClr val="2B6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9" name="Freeform 9"/>
            <p:cNvSpPr>
              <a:spLocks/>
            </p:cNvSpPr>
            <p:nvPr userDrawn="1"/>
          </p:nvSpPr>
          <p:spPr bwMode="auto">
            <a:xfrm>
              <a:off x="0" y="3941838"/>
              <a:ext cx="9144000" cy="1158875"/>
            </a:xfrm>
            <a:custGeom>
              <a:avLst/>
              <a:gdLst>
                <a:gd name="T0" fmla="*/ 4000 w 4000"/>
                <a:gd name="T1" fmla="*/ 480 h 543"/>
                <a:gd name="T2" fmla="*/ 3320 w 4000"/>
                <a:gd name="T3" fmla="*/ 521 h 543"/>
                <a:gd name="T4" fmla="*/ 2633 w 4000"/>
                <a:gd name="T5" fmla="*/ 401 h 543"/>
                <a:gd name="T6" fmla="*/ 1550 w 4000"/>
                <a:gd name="T7" fmla="*/ 113 h 543"/>
                <a:gd name="T8" fmla="*/ 624 w 4000"/>
                <a:gd name="T9" fmla="*/ 39 h 543"/>
                <a:gd name="T10" fmla="*/ 0 w 4000"/>
                <a:gd name="T11" fmla="*/ 281 h 543"/>
                <a:gd name="T12" fmla="*/ 0 w 4000"/>
                <a:gd name="T13" fmla="*/ 491 h 543"/>
                <a:gd name="T14" fmla="*/ 242 w 4000"/>
                <a:gd name="T15" fmla="*/ 274 h 543"/>
                <a:gd name="T16" fmla="*/ 818 w 4000"/>
                <a:gd name="T17" fmla="*/ 92 h 543"/>
                <a:gd name="T18" fmla="*/ 1700 w 4000"/>
                <a:gd name="T19" fmla="*/ 176 h 543"/>
                <a:gd name="T20" fmla="*/ 2645 w 4000"/>
                <a:gd name="T21" fmla="*/ 416 h 543"/>
                <a:gd name="T22" fmla="*/ 3425 w 4000"/>
                <a:gd name="T23" fmla="*/ 532 h 543"/>
                <a:gd name="T24" fmla="*/ 3962 w 4000"/>
                <a:gd name="T25" fmla="*/ 491 h 543"/>
                <a:gd name="T26" fmla="*/ 4000 w 4000"/>
                <a:gd name="T27" fmla="*/ 482 h 543"/>
                <a:gd name="T28" fmla="*/ 4000 w 4000"/>
                <a:gd name="T29" fmla="*/ 48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0" h="543">
                  <a:moveTo>
                    <a:pt x="4000" y="480"/>
                  </a:moveTo>
                  <a:cubicBezTo>
                    <a:pt x="3759" y="540"/>
                    <a:pt x="3528" y="538"/>
                    <a:pt x="3320" y="521"/>
                  </a:cubicBezTo>
                  <a:cubicBezTo>
                    <a:pt x="3067" y="499"/>
                    <a:pt x="2841" y="451"/>
                    <a:pt x="2633" y="401"/>
                  </a:cubicBezTo>
                  <a:cubicBezTo>
                    <a:pt x="2218" y="298"/>
                    <a:pt x="1873" y="186"/>
                    <a:pt x="1550" y="113"/>
                  </a:cubicBezTo>
                  <a:cubicBezTo>
                    <a:pt x="1227" y="40"/>
                    <a:pt x="924" y="0"/>
                    <a:pt x="624" y="39"/>
                  </a:cubicBezTo>
                  <a:cubicBezTo>
                    <a:pt x="404" y="67"/>
                    <a:pt x="184" y="145"/>
                    <a:pt x="0" y="281"/>
                  </a:cubicBezTo>
                  <a:cubicBezTo>
                    <a:pt x="0" y="491"/>
                    <a:pt x="0" y="491"/>
                    <a:pt x="0" y="491"/>
                  </a:cubicBezTo>
                  <a:cubicBezTo>
                    <a:pt x="44" y="432"/>
                    <a:pt x="117" y="351"/>
                    <a:pt x="242" y="274"/>
                  </a:cubicBezTo>
                  <a:cubicBezTo>
                    <a:pt x="375" y="192"/>
                    <a:pt x="569" y="116"/>
                    <a:pt x="818" y="92"/>
                  </a:cubicBezTo>
                  <a:cubicBezTo>
                    <a:pt x="1067" y="66"/>
                    <a:pt x="1366" y="91"/>
                    <a:pt x="1700" y="176"/>
                  </a:cubicBezTo>
                  <a:cubicBezTo>
                    <a:pt x="2041" y="262"/>
                    <a:pt x="2355" y="351"/>
                    <a:pt x="2645" y="416"/>
                  </a:cubicBezTo>
                  <a:cubicBezTo>
                    <a:pt x="2934" y="482"/>
                    <a:pt x="3199" y="523"/>
                    <a:pt x="3425" y="532"/>
                  </a:cubicBezTo>
                  <a:cubicBezTo>
                    <a:pt x="3651" y="543"/>
                    <a:pt x="3837" y="520"/>
                    <a:pt x="3962" y="491"/>
                  </a:cubicBezTo>
                  <a:cubicBezTo>
                    <a:pt x="3975" y="488"/>
                    <a:pt x="3988" y="485"/>
                    <a:pt x="4000" y="482"/>
                  </a:cubicBezTo>
                  <a:lnTo>
                    <a:pt x="4000" y="4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32277" y="5975704"/>
            <a:ext cx="2429256" cy="734568"/>
          </a:xfrm>
          <a:prstGeom prst="rect">
            <a:avLst/>
          </a:prstGeom>
        </p:spPr>
      </p:pic>
    </p:spTree>
    <p:extLst>
      <p:ext uri="{BB962C8B-B14F-4D97-AF65-F5344CB8AC3E}">
        <p14:creationId xmlns:p14="http://schemas.microsoft.com/office/powerpoint/2010/main" val="142495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71D1E-3923-4EEF-B256-479189BF4982}" type="slidenum">
              <a:rPr lang="en-US" smtClean="0"/>
              <a:t>‹#›</a:t>
            </a:fld>
            <a:endParaRPr lang="en-US"/>
          </a:p>
        </p:txBody>
      </p:sp>
    </p:spTree>
    <p:extLst>
      <p:ext uri="{BB962C8B-B14F-4D97-AF65-F5344CB8AC3E}">
        <p14:creationId xmlns:p14="http://schemas.microsoft.com/office/powerpoint/2010/main" val="323947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71D1E-3923-4EEF-B256-479189BF4982}" type="slidenum">
              <a:rPr lang="en-US" smtClean="0"/>
              <a:t>‹#›</a:t>
            </a:fld>
            <a:endParaRPr lang="en-US"/>
          </a:p>
        </p:txBody>
      </p:sp>
    </p:spTree>
    <p:extLst>
      <p:ext uri="{BB962C8B-B14F-4D97-AF65-F5344CB8AC3E}">
        <p14:creationId xmlns:p14="http://schemas.microsoft.com/office/powerpoint/2010/main" val="902338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71D1E-3923-4EEF-B256-479189BF4982}" type="slidenum">
              <a:rPr lang="en-US" smtClean="0"/>
              <a:t>‹#›</a:t>
            </a:fld>
            <a:endParaRPr lang="en-US"/>
          </a:p>
        </p:txBody>
      </p:sp>
    </p:spTree>
    <p:extLst>
      <p:ext uri="{BB962C8B-B14F-4D97-AF65-F5344CB8AC3E}">
        <p14:creationId xmlns:p14="http://schemas.microsoft.com/office/powerpoint/2010/main" val="394111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2B6A7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71D1E-3923-4EEF-B256-479189BF4982}" type="slidenum">
              <a:rPr lang="en-US" smtClean="0"/>
              <a:t>‹#›</a:t>
            </a:fld>
            <a:endParaRPr lang="en-US"/>
          </a:p>
        </p:txBody>
      </p:sp>
      <p:sp>
        <p:nvSpPr>
          <p:cNvPr id="7" name="Freeform 6"/>
          <p:cNvSpPr>
            <a:spLocks/>
          </p:cNvSpPr>
          <p:nvPr userDrawn="1"/>
        </p:nvSpPr>
        <p:spPr bwMode="auto">
          <a:xfrm>
            <a:off x="0" y="5660370"/>
            <a:ext cx="12192000" cy="1212574"/>
          </a:xfrm>
          <a:custGeom>
            <a:avLst/>
            <a:gdLst>
              <a:gd name="connsiteX0" fmla="*/ 0 w 9144000"/>
              <a:gd name="connsiteY0" fmla="*/ 0 h 888497"/>
              <a:gd name="connsiteX1" fmla="*/ 343842 w 9144000"/>
              <a:gd name="connsiteY1" fmla="*/ 10268 h 888497"/>
              <a:gd name="connsiteX2" fmla="*/ 2085170 w 9144000"/>
              <a:gd name="connsiteY2" fmla="*/ 170350 h 888497"/>
              <a:gd name="connsiteX3" fmla="*/ 5602519 w 9144000"/>
              <a:gd name="connsiteY3" fmla="*/ 563086 h 888497"/>
              <a:gd name="connsiteX4" fmla="*/ 8628163 w 9144000"/>
              <a:gd name="connsiteY4" fmla="*/ 480813 h 888497"/>
              <a:gd name="connsiteX5" fmla="*/ 9144000 w 9144000"/>
              <a:gd name="connsiteY5" fmla="*/ 364390 h 888497"/>
              <a:gd name="connsiteX6" fmla="*/ 9144000 w 9144000"/>
              <a:gd name="connsiteY6" fmla="*/ 823418 h 888497"/>
              <a:gd name="connsiteX7" fmla="*/ 9144000 w 9144000"/>
              <a:gd name="connsiteY7" fmla="*/ 888497 h 888497"/>
              <a:gd name="connsiteX8" fmla="*/ 0 w 9144000"/>
              <a:gd name="connsiteY8" fmla="*/ 888497 h 88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888497">
                <a:moveTo>
                  <a:pt x="0" y="0"/>
                </a:moveTo>
                <a:lnTo>
                  <a:pt x="343842" y="10268"/>
                </a:lnTo>
                <a:cubicBezTo>
                  <a:pt x="887583" y="33747"/>
                  <a:pt x="1469786" y="87302"/>
                  <a:pt x="2085170" y="170350"/>
                </a:cubicBezTo>
                <a:cubicBezTo>
                  <a:pt x="3337057" y="341105"/>
                  <a:pt x="4504479" y="488575"/>
                  <a:pt x="5602519" y="563086"/>
                </a:cubicBezTo>
                <a:cubicBezTo>
                  <a:pt x="6697543" y="634492"/>
                  <a:pt x="7732234" y="639149"/>
                  <a:pt x="8628163" y="480813"/>
                </a:cubicBezTo>
                <a:cubicBezTo>
                  <a:pt x="8809159" y="449767"/>
                  <a:pt x="8984121" y="409407"/>
                  <a:pt x="9144000" y="364390"/>
                </a:cubicBezTo>
                <a:cubicBezTo>
                  <a:pt x="9144000" y="364390"/>
                  <a:pt x="9144000" y="364390"/>
                  <a:pt x="9144000" y="823418"/>
                </a:cubicBezTo>
                <a:lnTo>
                  <a:pt x="9144000" y="888497"/>
                </a:lnTo>
                <a:lnTo>
                  <a:pt x="0" y="888497"/>
                </a:lnTo>
                <a:close/>
              </a:path>
            </a:pathLst>
          </a:custGeom>
          <a:solidFill>
            <a:srgbClr val="DBD9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95959"/>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8073" y="6443133"/>
            <a:ext cx="1359352" cy="414867"/>
          </a:xfrm>
          <a:prstGeom prst="rect">
            <a:avLst/>
          </a:prstGeom>
        </p:spPr>
      </p:pic>
    </p:spTree>
    <p:extLst>
      <p:ext uri="{BB962C8B-B14F-4D97-AF65-F5344CB8AC3E}">
        <p14:creationId xmlns:p14="http://schemas.microsoft.com/office/powerpoint/2010/main" val="27073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2B6A7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137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71D1E-3923-4EEF-B256-479189BF4982}" type="slidenum">
              <a:rPr lang="en-US" smtClean="0"/>
              <a:t>‹#›</a:t>
            </a:fld>
            <a:endParaRPr lang="en-US"/>
          </a:p>
        </p:txBody>
      </p:sp>
    </p:spTree>
    <p:extLst>
      <p:ext uri="{BB962C8B-B14F-4D97-AF65-F5344CB8AC3E}">
        <p14:creationId xmlns:p14="http://schemas.microsoft.com/office/powerpoint/2010/main" val="3374973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71D1E-3923-4EEF-B256-479189BF4982}" type="slidenum">
              <a:rPr lang="en-US" smtClean="0"/>
              <a:t>‹#›</a:t>
            </a:fld>
            <a:endParaRPr lang="en-US"/>
          </a:p>
        </p:txBody>
      </p:sp>
    </p:spTree>
    <p:extLst>
      <p:ext uri="{BB962C8B-B14F-4D97-AF65-F5344CB8AC3E}">
        <p14:creationId xmlns:p14="http://schemas.microsoft.com/office/powerpoint/2010/main" val="206146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671D1E-3923-4EEF-B256-479189BF4982}" type="slidenum">
              <a:rPr lang="en-US" smtClean="0"/>
              <a:t>‹#›</a:t>
            </a:fld>
            <a:endParaRPr lang="en-US"/>
          </a:p>
        </p:txBody>
      </p:sp>
    </p:spTree>
    <p:extLst>
      <p:ext uri="{BB962C8B-B14F-4D97-AF65-F5344CB8AC3E}">
        <p14:creationId xmlns:p14="http://schemas.microsoft.com/office/powerpoint/2010/main" val="196127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671D1E-3923-4EEF-B256-479189BF4982}" type="slidenum">
              <a:rPr lang="en-US" smtClean="0"/>
              <a:t>‹#›</a:t>
            </a:fld>
            <a:endParaRPr lang="en-US"/>
          </a:p>
        </p:txBody>
      </p:sp>
    </p:spTree>
    <p:extLst>
      <p:ext uri="{BB962C8B-B14F-4D97-AF65-F5344CB8AC3E}">
        <p14:creationId xmlns:p14="http://schemas.microsoft.com/office/powerpoint/2010/main" val="2005678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671D1E-3923-4EEF-B256-479189BF4982}" type="slidenum">
              <a:rPr lang="en-US" smtClean="0"/>
              <a:t>‹#›</a:t>
            </a:fld>
            <a:endParaRPr lang="en-US"/>
          </a:p>
        </p:txBody>
      </p:sp>
    </p:spTree>
    <p:extLst>
      <p:ext uri="{BB962C8B-B14F-4D97-AF65-F5344CB8AC3E}">
        <p14:creationId xmlns:p14="http://schemas.microsoft.com/office/powerpoint/2010/main" val="380600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71D1E-3923-4EEF-B256-479189BF4982}" type="slidenum">
              <a:rPr lang="en-US" smtClean="0"/>
              <a:t>‹#›</a:t>
            </a:fld>
            <a:endParaRPr lang="en-US"/>
          </a:p>
        </p:txBody>
      </p:sp>
    </p:spTree>
    <p:extLst>
      <p:ext uri="{BB962C8B-B14F-4D97-AF65-F5344CB8AC3E}">
        <p14:creationId xmlns:p14="http://schemas.microsoft.com/office/powerpoint/2010/main" val="245825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2F9AA-6CCC-45F8-87FF-F3BB0DD02122}" type="slidenum">
              <a:rPr lang="en-US" smtClean="0"/>
              <a:pPr/>
              <a:t>‹#›</a:t>
            </a:fld>
            <a:endParaRPr lang="en-US" dirty="0"/>
          </a:p>
        </p:txBody>
      </p:sp>
    </p:spTree>
    <p:extLst>
      <p:ext uri="{BB962C8B-B14F-4D97-AF65-F5344CB8AC3E}">
        <p14:creationId xmlns:p14="http://schemas.microsoft.com/office/powerpoint/2010/main" val="677386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jpeg"/><Relationship Id="rId3" Type="http://schemas.openxmlformats.org/officeDocument/2006/relationships/image" Target="../media/image27.jpeg"/><Relationship Id="rId21" Type="http://schemas.openxmlformats.org/officeDocument/2006/relationships/image" Target="../media/image45.png"/><Relationship Id="rId34" Type="http://schemas.openxmlformats.org/officeDocument/2006/relationships/image" Target="../media/image57.png"/><Relationship Id="rId7" Type="http://schemas.openxmlformats.org/officeDocument/2006/relationships/image" Target="../media/image31.png"/><Relationship Id="rId12" Type="http://schemas.openxmlformats.org/officeDocument/2006/relationships/image" Target="../media/image36.jpeg"/><Relationship Id="rId17" Type="http://schemas.openxmlformats.org/officeDocument/2006/relationships/image" Target="../media/image41.png"/><Relationship Id="rId25" Type="http://schemas.openxmlformats.org/officeDocument/2006/relationships/image" Target="../media/image49.jpeg"/><Relationship Id="rId33" Type="http://schemas.openxmlformats.org/officeDocument/2006/relationships/image" Target="../media/image56.jpeg"/><Relationship Id="rId2" Type="http://schemas.openxmlformats.org/officeDocument/2006/relationships/notesSlide" Target="../notesSlides/notesSlide8.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jpeg"/><Relationship Id="rId32" Type="http://schemas.openxmlformats.org/officeDocument/2006/relationships/image" Target="../media/image55.gif"/><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jpeg"/><Relationship Id="rId28" Type="http://schemas.openxmlformats.org/officeDocument/2006/relationships/image" Target="../media/image52.jpeg"/><Relationship Id="rId10" Type="http://schemas.openxmlformats.org/officeDocument/2006/relationships/image" Target="../media/image34.jpeg"/><Relationship Id="rId19" Type="http://schemas.openxmlformats.org/officeDocument/2006/relationships/image" Target="../media/image43.gif"/><Relationship Id="rId31" Type="http://schemas.microsoft.com/office/2007/relationships/hdphoto" Target="../media/hdphoto1.wdp"/><Relationship Id="rId4" Type="http://schemas.openxmlformats.org/officeDocument/2006/relationships/image" Target="../media/image28.png"/><Relationship Id="rId9" Type="http://schemas.openxmlformats.org/officeDocument/2006/relationships/image" Target="../media/image33.jpe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8.png"/><Relationship Id="rId8"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PCI SSC</a:t>
            </a:r>
            <a:endParaRPr lang="en-US" dirty="0"/>
          </a:p>
        </p:txBody>
      </p:sp>
      <p:sp>
        <p:nvSpPr>
          <p:cNvPr id="4" name="Slide Number Placeholder 3"/>
          <p:cNvSpPr>
            <a:spLocks noGrp="1"/>
          </p:cNvSpPr>
          <p:nvPr>
            <p:ph type="sldNum" sz="quarter" idx="12"/>
          </p:nvPr>
        </p:nvSpPr>
        <p:spPr/>
        <p:txBody>
          <a:bodyPr/>
          <a:lstStyle/>
          <a:p>
            <a:fld id="{16671D1E-3923-4EEF-B256-479189BF4982}" type="slidenum">
              <a:rPr lang="en-US" smtClean="0"/>
              <a:t>1</a:t>
            </a:fld>
            <a:endParaRPr lang="en-US" dirty="0"/>
          </a:p>
        </p:txBody>
      </p:sp>
      <p:sp>
        <p:nvSpPr>
          <p:cNvPr id="5" name="Title 1"/>
          <p:cNvSpPr txBox="1">
            <a:spLocks/>
          </p:cNvSpPr>
          <p:nvPr/>
        </p:nvSpPr>
        <p:spPr>
          <a:xfrm>
            <a:off x="1524000" y="1729810"/>
            <a:ext cx="9144000" cy="1005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a:solidFill>
                  <a:srgbClr val="2B6A71"/>
                </a:solidFill>
                <a:latin typeface="Arial" panose="020B0604020202020204" pitchFamily="34" charset="0"/>
                <a:ea typeface="+mj-ea"/>
                <a:cs typeface="Arial" panose="020B0604020202020204" pitchFamily="34" charset="0"/>
              </a:defRPr>
            </a:lvl1pPr>
          </a:lstStyle>
          <a:p>
            <a:r>
              <a:rPr lang="en-US" sz="4000" dirty="0" smtClean="0"/>
              <a:t>The view from the Bridge</a:t>
            </a:r>
            <a:endParaRPr lang="en-US" sz="4000" dirty="0"/>
          </a:p>
        </p:txBody>
      </p:sp>
      <p:sp>
        <p:nvSpPr>
          <p:cNvPr id="6" name="TextBox 5"/>
          <p:cNvSpPr txBox="1"/>
          <p:nvPr/>
        </p:nvSpPr>
        <p:spPr>
          <a:xfrm>
            <a:off x="161365" y="5674659"/>
            <a:ext cx="3101788" cy="923330"/>
          </a:xfrm>
          <a:prstGeom prst="rect">
            <a:avLst/>
          </a:prstGeom>
          <a:noFill/>
        </p:spPr>
        <p:txBody>
          <a:bodyPr wrap="square" rtlCol="0">
            <a:spAutoFit/>
          </a:bodyPr>
          <a:lstStyle/>
          <a:p>
            <a:r>
              <a:rPr lang="en-GB" dirty="0" smtClean="0"/>
              <a:t>Jeremy King</a:t>
            </a:r>
          </a:p>
          <a:p>
            <a:r>
              <a:rPr lang="en-GB" dirty="0" smtClean="0"/>
              <a:t>International Director</a:t>
            </a:r>
          </a:p>
          <a:p>
            <a:r>
              <a:rPr lang="en-GB" dirty="0" smtClean="0"/>
              <a:t>PCI SSC</a:t>
            </a:r>
            <a:endParaRPr lang="en-GB" dirty="0"/>
          </a:p>
        </p:txBody>
      </p:sp>
    </p:spTree>
    <p:extLst>
      <p:ext uri="{BB962C8B-B14F-4D97-AF65-F5344CB8AC3E}">
        <p14:creationId xmlns:p14="http://schemas.microsoft.com/office/powerpoint/2010/main" val="1068214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23" y="284442"/>
            <a:ext cx="10515600" cy="1325563"/>
          </a:xfrm>
        </p:spPr>
        <p:txBody>
          <a:bodyPr/>
          <a:lstStyle/>
          <a:p>
            <a:r>
              <a:rPr lang="en-GB" dirty="0" smtClean="0"/>
              <a:t>Why?</a:t>
            </a:r>
            <a:endParaRPr lang="en-GB"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712359" y="0"/>
            <a:ext cx="4793841" cy="6391789"/>
          </a:xfrm>
        </p:spPr>
      </p:pic>
      <p:sp>
        <p:nvSpPr>
          <p:cNvPr id="4" name="Slide Number Placeholder 3"/>
          <p:cNvSpPr>
            <a:spLocks noGrp="1"/>
          </p:cNvSpPr>
          <p:nvPr>
            <p:ph type="sldNum" sz="quarter" idx="12"/>
          </p:nvPr>
        </p:nvSpPr>
        <p:spPr/>
        <p:txBody>
          <a:bodyPr/>
          <a:lstStyle/>
          <a:p>
            <a:fld id="{16671D1E-3923-4EEF-B256-479189BF4982}" type="slidenum">
              <a:rPr lang="en-US" smtClean="0"/>
              <a:t>10</a:t>
            </a:fld>
            <a:endParaRPr lang="en-US"/>
          </a:p>
        </p:txBody>
      </p:sp>
      <p:sp>
        <p:nvSpPr>
          <p:cNvPr id="6" name="TextBox 5"/>
          <p:cNvSpPr txBox="1"/>
          <p:nvPr/>
        </p:nvSpPr>
        <p:spPr>
          <a:xfrm>
            <a:off x="493059" y="1610005"/>
            <a:ext cx="5190564" cy="1938992"/>
          </a:xfrm>
          <a:prstGeom prst="rect">
            <a:avLst/>
          </a:prstGeom>
          <a:noFill/>
        </p:spPr>
        <p:txBody>
          <a:bodyPr wrap="square" rtlCol="0">
            <a:spAutoFit/>
          </a:bodyPr>
          <a:lstStyle/>
          <a:p>
            <a:r>
              <a:rPr lang="en-GB" sz="4000" dirty="0" smtClean="0"/>
              <a:t>Because even when logic tells you it is wrong….</a:t>
            </a:r>
            <a:endParaRPr lang="en-GB" sz="4000" dirty="0"/>
          </a:p>
        </p:txBody>
      </p:sp>
    </p:spTree>
    <p:extLst>
      <p:ext uri="{BB962C8B-B14F-4D97-AF65-F5344CB8AC3E}">
        <p14:creationId xmlns:p14="http://schemas.microsoft.com/office/powerpoint/2010/main" val="2162671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61" y="212725"/>
            <a:ext cx="10515600" cy="1325563"/>
          </a:xfrm>
        </p:spPr>
        <p:txBody>
          <a:bodyPr/>
          <a:lstStyle/>
          <a:p>
            <a:r>
              <a:rPr lang="en-GB" dirty="0" smtClean="0"/>
              <a:t>Why?</a:t>
            </a:r>
            <a:endParaRPr lang="en-GB"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630861" y="365125"/>
            <a:ext cx="6031473" cy="6031473"/>
          </a:xfrm>
        </p:spPr>
      </p:pic>
      <p:sp>
        <p:nvSpPr>
          <p:cNvPr id="4" name="Slide Number Placeholder 3"/>
          <p:cNvSpPr>
            <a:spLocks noGrp="1"/>
          </p:cNvSpPr>
          <p:nvPr>
            <p:ph type="sldNum" sz="quarter" idx="12"/>
          </p:nvPr>
        </p:nvSpPr>
        <p:spPr/>
        <p:txBody>
          <a:bodyPr/>
          <a:lstStyle/>
          <a:p>
            <a:fld id="{16671D1E-3923-4EEF-B256-479189BF4982}" type="slidenum">
              <a:rPr lang="en-US" smtClean="0"/>
              <a:t>11</a:t>
            </a:fld>
            <a:endParaRPr lang="en-US"/>
          </a:p>
        </p:txBody>
      </p:sp>
      <p:sp>
        <p:nvSpPr>
          <p:cNvPr id="6" name="TextBox 5"/>
          <p:cNvSpPr txBox="1"/>
          <p:nvPr/>
        </p:nvSpPr>
        <p:spPr>
          <a:xfrm>
            <a:off x="373061" y="1613647"/>
            <a:ext cx="4204447" cy="1200329"/>
          </a:xfrm>
          <a:prstGeom prst="rect">
            <a:avLst/>
          </a:prstGeom>
          <a:noFill/>
        </p:spPr>
        <p:txBody>
          <a:bodyPr wrap="square" rtlCol="0">
            <a:spAutoFit/>
          </a:bodyPr>
          <a:lstStyle/>
          <a:p>
            <a:r>
              <a:rPr lang="en-GB" sz="3600" dirty="0" smtClean="0"/>
              <a:t>Because sometimes it is just plain wrong</a:t>
            </a:r>
            <a:endParaRPr lang="en-GB" sz="3600" dirty="0"/>
          </a:p>
        </p:txBody>
      </p:sp>
    </p:spTree>
    <p:extLst>
      <p:ext uri="{BB962C8B-B14F-4D97-AF65-F5344CB8AC3E}">
        <p14:creationId xmlns:p14="http://schemas.microsoft.com/office/powerpoint/2010/main" val="2872800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470" y="210016"/>
            <a:ext cx="10515600" cy="1325563"/>
          </a:xfrm>
        </p:spPr>
        <p:txBody>
          <a:bodyPr/>
          <a:lstStyle/>
          <a:p>
            <a:r>
              <a:rPr lang="en-GB" dirty="0" smtClean="0"/>
              <a:t>Sometimes the advice is clear but not the choice</a:t>
            </a:r>
            <a:endParaRPr lang="en-GB" dirty="0"/>
          </a:p>
        </p:txBody>
      </p:sp>
      <p:sp>
        <p:nvSpPr>
          <p:cNvPr id="4" name="Slide Number Placeholder 3"/>
          <p:cNvSpPr>
            <a:spLocks noGrp="1"/>
          </p:cNvSpPr>
          <p:nvPr>
            <p:ph type="sldNum" sz="quarter" idx="12"/>
          </p:nvPr>
        </p:nvSpPr>
        <p:spPr/>
        <p:txBody>
          <a:bodyPr/>
          <a:lstStyle/>
          <a:p>
            <a:fld id="{16671D1E-3923-4EEF-B256-479189BF4982}" type="slidenum">
              <a:rPr lang="en-US" smtClean="0"/>
              <a:t>12</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81834" y="1535579"/>
            <a:ext cx="6914527" cy="5185896"/>
          </a:xfrm>
          <a:prstGeom prst="rect">
            <a:avLst/>
          </a:prstGeom>
        </p:spPr>
      </p:pic>
    </p:spTree>
    <p:extLst>
      <p:ext uri="{BB962C8B-B14F-4D97-AF65-F5344CB8AC3E}">
        <p14:creationId xmlns:p14="http://schemas.microsoft.com/office/powerpoint/2010/main" val="3133275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334"/>
          </a:xfrm>
        </p:spPr>
        <p:txBody>
          <a:bodyPr/>
          <a:lstStyle/>
          <a:p>
            <a:r>
              <a:rPr lang="en-GB" dirty="0" smtClean="0"/>
              <a:t>But we have champions of security</a:t>
            </a:r>
            <a:endParaRPr lang="en-GB" dirty="0"/>
          </a:p>
        </p:txBody>
      </p:sp>
      <p:sp>
        <p:nvSpPr>
          <p:cNvPr id="4" name="Slide Number Placeholder 3"/>
          <p:cNvSpPr>
            <a:spLocks noGrp="1"/>
          </p:cNvSpPr>
          <p:nvPr>
            <p:ph type="sldNum" sz="quarter" idx="12"/>
          </p:nvPr>
        </p:nvSpPr>
        <p:spPr/>
        <p:txBody>
          <a:bodyPr/>
          <a:lstStyle/>
          <a:p>
            <a:fld id="{16671D1E-3923-4EEF-B256-479189BF4982}" type="slidenum">
              <a:rPr lang="en-US" smtClean="0"/>
              <a:t>13</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1520" y="1407460"/>
            <a:ext cx="9826255" cy="4948890"/>
          </a:xfrm>
          <a:prstGeom prst="rect">
            <a:avLst/>
          </a:prstGeom>
        </p:spPr>
      </p:pic>
    </p:spTree>
    <p:extLst>
      <p:ext uri="{BB962C8B-B14F-4D97-AF65-F5344CB8AC3E}">
        <p14:creationId xmlns:p14="http://schemas.microsoft.com/office/powerpoint/2010/main" val="1280421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247" y="200773"/>
            <a:ext cx="10515600" cy="779463"/>
          </a:xfrm>
        </p:spPr>
        <p:txBody>
          <a:bodyPr/>
          <a:lstStyle/>
          <a:p>
            <a:r>
              <a:rPr lang="en-GB" dirty="0" smtClean="0"/>
              <a:t>Brexit and all of that</a:t>
            </a:r>
            <a:endParaRPr lang="en-GB" dirty="0"/>
          </a:p>
        </p:txBody>
      </p:sp>
      <p:sp>
        <p:nvSpPr>
          <p:cNvPr id="3" name="Content Placeholder 2"/>
          <p:cNvSpPr>
            <a:spLocks noGrp="1"/>
          </p:cNvSpPr>
          <p:nvPr>
            <p:ph idx="1"/>
          </p:nvPr>
        </p:nvSpPr>
        <p:spPr>
          <a:xfrm>
            <a:off x="838200" y="1740928"/>
            <a:ext cx="5248835" cy="4351338"/>
          </a:xfrm>
        </p:spPr>
        <p:txBody>
          <a:bodyPr/>
          <a:lstStyle/>
          <a:p>
            <a:r>
              <a:rPr lang="en-GB" dirty="0" smtClean="0"/>
              <a:t>How will Brexit impact new EU regulation?</a:t>
            </a:r>
          </a:p>
          <a:p>
            <a:endParaRPr lang="en-GB" dirty="0"/>
          </a:p>
          <a:p>
            <a:endParaRPr lang="en-GB" dirty="0" smtClean="0"/>
          </a:p>
          <a:p>
            <a:endParaRPr lang="en-GB" dirty="0"/>
          </a:p>
          <a:p>
            <a:endParaRPr lang="en-GB" dirty="0" smtClean="0"/>
          </a:p>
          <a:p>
            <a:r>
              <a:rPr lang="en-GB" dirty="0" smtClean="0"/>
              <a:t>It won’t</a:t>
            </a:r>
          </a:p>
        </p:txBody>
      </p:sp>
      <p:sp>
        <p:nvSpPr>
          <p:cNvPr id="4" name="Slide Number Placeholder 3"/>
          <p:cNvSpPr>
            <a:spLocks noGrp="1"/>
          </p:cNvSpPr>
          <p:nvPr>
            <p:ph type="sldNum" sz="quarter" idx="12"/>
          </p:nvPr>
        </p:nvSpPr>
        <p:spPr/>
        <p:txBody>
          <a:bodyPr/>
          <a:lstStyle/>
          <a:p>
            <a:fld id="{16671D1E-3923-4EEF-B256-479189BF4982}" type="slidenum">
              <a:rPr lang="en-US" smtClean="0"/>
              <a:t>14</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62420" y="1144588"/>
            <a:ext cx="5569044" cy="5032375"/>
          </a:xfrm>
          <a:prstGeom prst="rect">
            <a:avLst/>
          </a:prstGeom>
        </p:spPr>
      </p:pic>
    </p:spTree>
    <p:extLst>
      <p:ext uri="{BB962C8B-B14F-4D97-AF65-F5344CB8AC3E}">
        <p14:creationId xmlns:p14="http://schemas.microsoft.com/office/powerpoint/2010/main" val="3397556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15569" y="1825625"/>
            <a:ext cx="2743200" cy="3467100"/>
          </a:xfrm>
          <a:prstGeom prst="rect">
            <a:avLst/>
          </a:prstGeom>
        </p:spPr>
      </p:pic>
      <p:sp>
        <p:nvSpPr>
          <p:cNvPr id="2" name="Title 1"/>
          <p:cNvSpPr>
            <a:spLocks noGrp="1"/>
          </p:cNvSpPr>
          <p:nvPr>
            <p:ph type="title"/>
          </p:nvPr>
        </p:nvSpPr>
        <p:spPr>
          <a:xfrm>
            <a:off x="425824" y="203760"/>
            <a:ext cx="10515600" cy="827181"/>
          </a:xfrm>
        </p:spPr>
        <p:txBody>
          <a:bodyPr/>
          <a:lstStyle/>
          <a:p>
            <a:r>
              <a:rPr lang="en-GB" dirty="0" smtClean="0"/>
              <a:t>2018 and all that</a:t>
            </a:r>
            <a:endParaRPr lang="en-GB" dirty="0"/>
          </a:p>
        </p:txBody>
      </p:sp>
      <p:sp>
        <p:nvSpPr>
          <p:cNvPr id="3" name="Content Placeholder 2"/>
          <p:cNvSpPr>
            <a:spLocks noGrp="1"/>
          </p:cNvSpPr>
          <p:nvPr>
            <p:ph idx="1"/>
          </p:nvPr>
        </p:nvSpPr>
        <p:spPr>
          <a:xfrm>
            <a:off x="838199" y="1383506"/>
            <a:ext cx="3697941" cy="4351338"/>
          </a:xfrm>
        </p:spPr>
        <p:txBody>
          <a:bodyPr/>
          <a:lstStyle/>
          <a:p>
            <a:r>
              <a:rPr lang="en-GB" dirty="0" smtClean="0"/>
              <a:t>The clock is ticking</a:t>
            </a:r>
            <a:endParaRPr lang="en-GB" dirty="0"/>
          </a:p>
        </p:txBody>
      </p:sp>
      <p:sp>
        <p:nvSpPr>
          <p:cNvPr id="4" name="Slide Number Placeholder 3"/>
          <p:cNvSpPr>
            <a:spLocks noGrp="1"/>
          </p:cNvSpPr>
          <p:nvPr>
            <p:ph type="sldNum" sz="quarter" idx="12"/>
          </p:nvPr>
        </p:nvSpPr>
        <p:spPr/>
        <p:txBody>
          <a:bodyPr/>
          <a:lstStyle/>
          <a:p>
            <a:fld id="{16671D1E-3923-4EEF-B256-479189BF4982}" type="slidenum">
              <a:rPr lang="en-US" smtClean="0"/>
              <a:t>15</a:t>
            </a:fld>
            <a:endParaRPr lang="en-US"/>
          </a:p>
        </p:txBody>
      </p:sp>
      <p:pic>
        <p:nvPicPr>
          <p:cNvPr id="5" name="Picture 4"/>
          <p:cNvPicPr>
            <a:picLocks noChangeAspect="1"/>
          </p:cNvPicPr>
          <p:nvPr/>
        </p:nvPicPr>
        <p:blipFill>
          <a:blip r:embed="rId4"/>
          <a:stretch>
            <a:fillRect/>
          </a:stretch>
        </p:blipFill>
        <p:spPr>
          <a:xfrm>
            <a:off x="6784323" y="617350"/>
            <a:ext cx="4157101" cy="3210856"/>
          </a:xfrm>
          <a:prstGeom prst="rect">
            <a:avLst/>
          </a:prstGeom>
        </p:spPr>
      </p:pic>
      <p:sp>
        <p:nvSpPr>
          <p:cNvPr id="7" name="TextBox 6"/>
          <p:cNvSpPr txBox="1"/>
          <p:nvPr/>
        </p:nvSpPr>
        <p:spPr>
          <a:xfrm>
            <a:off x="6759387" y="4231341"/>
            <a:ext cx="5109883" cy="523220"/>
          </a:xfrm>
          <a:prstGeom prst="rect">
            <a:avLst/>
          </a:prstGeom>
          <a:noFill/>
        </p:spPr>
        <p:txBody>
          <a:bodyPr wrap="square" rtlCol="0">
            <a:spAutoFit/>
          </a:bodyPr>
          <a:lstStyle/>
          <a:p>
            <a:r>
              <a:rPr lang="en-GB" sz="2800" dirty="0" smtClean="0"/>
              <a:t>This is no Y2K bug, or maybe it is?</a:t>
            </a:r>
            <a:endParaRPr lang="en-GB" sz="2800" dirty="0"/>
          </a:p>
        </p:txBody>
      </p:sp>
    </p:spTree>
    <p:extLst>
      <p:ext uri="{BB962C8B-B14F-4D97-AF65-F5344CB8AC3E}">
        <p14:creationId xmlns:p14="http://schemas.microsoft.com/office/powerpoint/2010/main" val="1948667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625"/>
            <a:ext cx="10515600" cy="2853204"/>
          </a:xfrm>
        </p:spPr>
        <p:txBody>
          <a:bodyPr>
            <a:normAutofit/>
          </a:bodyPr>
          <a:lstStyle/>
          <a:p>
            <a:r>
              <a:rPr lang="en-GB" sz="3600" dirty="0" smtClean="0">
                <a:solidFill>
                  <a:schemeClr val="tx1"/>
                </a:solidFill>
              </a:rPr>
              <a:t>European General Data Protection Regulation</a:t>
            </a:r>
            <a:br>
              <a:rPr lang="en-GB" sz="3600" dirty="0" smtClean="0">
                <a:solidFill>
                  <a:schemeClr val="tx1"/>
                </a:solidFill>
              </a:rPr>
            </a:br>
            <a:r>
              <a:rPr lang="en-GB" sz="3600" dirty="0" smtClean="0">
                <a:solidFill>
                  <a:schemeClr val="tx1"/>
                </a:solidFill>
              </a:rPr>
              <a:t>European Payment Services Directive 2</a:t>
            </a:r>
            <a:br>
              <a:rPr lang="en-GB" sz="3600" dirty="0" smtClean="0">
                <a:solidFill>
                  <a:schemeClr val="tx1"/>
                </a:solidFill>
              </a:rPr>
            </a:br>
            <a:r>
              <a:rPr lang="en-GB" sz="3600" dirty="0" smtClean="0">
                <a:solidFill>
                  <a:schemeClr val="tx1"/>
                </a:solidFill>
              </a:rPr>
              <a:t>EBA Securing Internet Payments</a:t>
            </a:r>
            <a:br>
              <a:rPr lang="en-GB" sz="3600" dirty="0" smtClean="0">
                <a:solidFill>
                  <a:schemeClr val="tx1"/>
                </a:solidFill>
              </a:rPr>
            </a:br>
            <a:r>
              <a:rPr lang="en-GB" sz="3600" dirty="0" smtClean="0">
                <a:solidFill>
                  <a:schemeClr val="tx1"/>
                </a:solidFill>
              </a:rPr>
              <a:t>European Interchange Fee Regulation</a:t>
            </a:r>
            <a:br>
              <a:rPr lang="en-GB" sz="3600" dirty="0" smtClean="0">
                <a:solidFill>
                  <a:schemeClr val="tx1"/>
                </a:solidFill>
              </a:rPr>
            </a:br>
            <a:endParaRPr lang="en-GB" sz="3600" dirty="0">
              <a:solidFill>
                <a:schemeClr val="tx1"/>
              </a:solidFill>
            </a:endParaRPr>
          </a:p>
        </p:txBody>
      </p:sp>
      <p:sp>
        <p:nvSpPr>
          <p:cNvPr id="3" name="Content Placeholder 2"/>
          <p:cNvSpPr>
            <a:spLocks noGrp="1"/>
          </p:cNvSpPr>
          <p:nvPr>
            <p:ph idx="1"/>
          </p:nvPr>
        </p:nvSpPr>
        <p:spPr/>
        <p:txBody>
          <a:bodyPr/>
          <a:lstStyle/>
          <a:p>
            <a:endParaRPr lang="en-GB" dirty="0" smtClean="0"/>
          </a:p>
          <a:p>
            <a:pPr lvl="1"/>
            <a:endParaRPr lang="en-GB" dirty="0"/>
          </a:p>
        </p:txBody>
      </p:sp>
      <p:sp>
        <p:nvSpPr>
          <p:cNvPr id="4" name="Slide Number Placeholder 3"/>
          <p:cNvSpPr>
            <a:spLocks noGrp="1"/>
          </p:cNvSpPr>
          <p:nvPr>
            <p:ph type="sldNum" sz="quarter" idx="12"/>
          </p:nvPr>
        </p:nvSpPr>
        <p:spPr/>
        <p:txBody>
          <a:bodyPr/>
          <a:lstStyle/>
          <a:p>
            <a:fld id="{16671D1E-3923-4EEF-B256-479189BF4982}" type="slidenum">
              <a:rPr lang="en-US" smtClean="0"/>
              <a:t>16</a:t>
            </a:fld>
            <a:endParaRPr lang="en-US"/>
          </a:p>
        </p:txBody>
      </p:sp>
      <p:sp>
        <p:nvSpPr>
          <p:cNvPr id="5" name="Title 1"/>
          <p:cNvSpPr txBox="1">
            <a:spLocks/>
          </p:cNvSpPr>
          <p:nvPr/>
        </p:nvSpPr>
        <p:spPr>
          <a:xfrm>
            <a:off x="569259" y="121491"/>
            <a:ext cx="10515600" cy="17041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2B6A71"/>
                </a:solidFill>
                <a:latin typeface="Arial" panose="020B0604020202020204" pitchFamily="34" charset="0"/>
                <a:ea typeface="+mj-ea"/>
                <a:cs typeface="Arial" panose="020B0604020202020204" pitchFamily="34" charset="0"/>
              </a:defRPr>
            </a:lvl1pPr>
          </a:lstStyle>
          <a:p>
            <a:r>
              <a:rPr lang="en-GB" sz="3600" dirty="0" smtClean="0"/>
              <a:t>This is what is coming;</a:t>
            </a:r>
            <a:br>
              <a:rPr lang="en-GB" sz="3600" dirty="0" smtClean="0"/>
            </a:br>
            <a:endParaRPr lang="en-GB" sz="3600" dirty="0"/>
          </a:p>
        </p:txBody>
      </p:sp>
    </p:spTree>
    <p:extLst>
      <p:ext uri="{BB962C8B-B14F-4D97-AF65-F5344CB8AC3E}">
        <p14:creationId xmlns:p14="http://schemas.microsoft.com/office/powerpoint/2010/main" val="3782101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12" y="226453"/>
            <a:ext cx="10515600" cy="773393"/>
          </a:xfrm>
        </p:spPr>
        <p:txBody>
          <a:bodyPr/>
          <a:lstStyle/>
          <a:p>
            <a:r>
              <a:rPr lang="en-GB" dirty="0" smtClean="0"/>
              <a:t>Lets look at some key aspects: Security</a:t>
            </a:r>
            <a:endParaRPr lang="en-GB" dirty="0"/>
          </a:p>
        </p:txBody>
      </p:sp>
      <p:sp>
        <p:nvSpPr>
          <p:cNvPr id="3" name="Content Placeholder 2"/>
          <p:cNvSpPr>
            <a:spLocks noGrp="1"/>
          </p:cNvSpPr>
          <p:nvPr>
            <p:ph idx="1"/>
          </p:nvPr>
        </p:nvSpPr>
        <p:spPr>
          <a:xfrm>
            <a:off x="632011" y="1211356"/>
            <a:ext cx="11228295" cy="4902573"/>
          </a:xfrm>
        </p:spPr>
        <p:txBody>
          <a:bodyPr>
            <a:normAutofit fontScale="92500" lnSpcReduction="20000"/>
          </a:bodyPr>
          <a:lstStyle/>
          <a:p>
            <a:r>
              <a:rPr lang="en-GB" dirty="0">
                <a:solidFill>
                  <a:schemeClr val="accent1">
                    <a:lumMod val="75000"/>
                  </a:schemeClr>
                </a:solidFill>
                <a:latin typeface="+mn-lt"/>
              </a:rPr>
              <a:t>EU GDPR </a:t>
            </a:r>
            <a:r>
              <a:rPr lang="en-GB" dirty="0" smtClean="0">
                <a:solidFill>
                  <a:schemeClr val="accent1">
                    <a:lumMod val="75000"/>
                  </a:schemeClr>
                </a:solidFill>
                <a:latin typeface="+mn-lt"/>
              </a:rPr>
              <a:t>: </a:t>
            </a:r>
            <a:r>
              <a:rPr lang="en-GB" dirty="0" smtClean="0">
                <a:latin typeface="+mn-lt"/>
              </a:rPr>
              <a:t>Personal data must be processed </a:t>
            </a:r>
            <a:r>
              <a:rPr lang="en-GB" dirty="0">
                <a:latin typeface="+mn-lt"/>
              </a:rPr>
              <a:t>in a manner that ensures </a:t>
            </a:r>
            <a:r>
              <a:rPr lang="en-GB" b="1" dirty="0">
                <a:solidFill>
                  <a:srgbClr val="FF0000"/>
                </a:solidFill>
                <a:latin typeface="+mn-lt"/>
              </a:rPr>
              <a:t>appropriate security </a:t>
            </a:r>
            <a:r>
              <a:rPr lang="en-GB" dirty="0">
                <a:latin typeface="+mn-lt"/>
              </a:rPr>
              <a:t>of the personal data, including protection against unauthorised or unlawful processing and against accidental loss, destruction or damage, using appropriate technical or organisational </a:t>
            </a:r>
            <a:r>
              <a:rPr lang="en-GB" dirty="0" smtClean="0">
                <a:latin typeface="+mn-lt"/>
              </a:rPr>
              <a:t>measures</a:t>
            </a:r>
            <a:endParaRPr lang="en-GB" dirty="0" smtClean="0">
              <a:solidFill>
                <a:schemeClr val="accent1">
                  <a:lumMod val="75000"/>
                </a:schemeClr>
              </a:solidFill>
              <a:latin typeface="+mn-lt"/>
            </a:endParaRPr>
          </a:p>
          <a:p>
            <a:endParaRPr lang="en-GB" dirty="0" smtClean="0">
              <a:solidFill>
                <a:schemeClr val="accent1">
                  <a:lumMod val="75000"/>
                </a:schemeClr>
              </a:solidFill>
              <a:latin typeface="+mn-lt"/>
            </a:endParaRPr>
          </a:p>
          <a:p>
            <a:pPr>
              <a:lnSpc>
                <a:spcPct val="100000"/>
              </a:lnSpc>
              <a:spcBef>
                <a:spcPts val="0"/>
              </a:spcBef>
              <a:buClr>
                <a:srgbClr val="BFAE3F"/>
              </a:buClr>
            </a:pPr>
            <a:r>
              <a:rPr lang="en-US" dirty="0">
                <a:solidFill>
                  <a:schemeClr val="accent1">
                    <a:lumMod val="75000"/>
                  </a:schemeClr>
                </a:solidFill>
                <a:latin typeface="+mn-lt"/>
              </a:rPr>
              <a:t>EBA Securing Internet </a:t>
            </a:r>
            <a:r>
              <a:rPr lang="en-US" dirty="0" smtClean="0">
                <a:solidFill>
                  <a:schemeClr val="accent1">
                    <a:lumMod val="75000"/>
                  </a:schemeClr>
                </a:solidFill>
                <a:latin typeface="+mn-lt"/>
              </a:rPr>
              <a:t>Payments: </a:t>
            </a:r>
            <a:r>
              <a:rPr lang="en-US" dirty="0" smtClean="0">
                <a:latin typeface="+mn-lt"/>
              </a:rPr>
              <a:t>All </a:t>
            </a:r>
            <a:r>
              <a:rPr lang="en-US" dirty="0">
                <a:latin typeface="+mn-lt"/>
              </a:rPr>
              <a:t>data used to identify and </a:t>
            </a:r>
            <a:r>
              <a:rPr lang="en-US" dirty="0" smtClean="0">
                <a:latin typeface="+mn-lt"/>
              </a:rPr>
              <a:t>authenticate </a:t>
            </a:r>
            <a:r>
              <a:rPr lang="en-US" dirty="0">
                <a:latin typeface="+mn-lt"/>
              </a:rPr>
              <a:t>customers should be </a:t>
            </a:r>
            <a:r>
              <a:rPr lang="en-US" b="1" dirty="0" smtClean="0">
                <a:solidFill>
                  <a:srgbClr val="FF0000"/>
                </a:solidFill>
                <a:latin typeface="+mn-lt"/>
              </a:rPr>
              <a:t>appropriately secured</a:t>
            </a:r>
            <a:endParaRPr lang="en-US" dirty="0" smtClean="0">
              <a:solidFill>
                <a:schemeClr val="accent1">
                  <a:lumMod val="75000"/>
                </a:schemeClr>
              </a:solidFill>
              <a:latin typeface="+mn-lt"/>
            </a:endParaRPr>
          </a:p>
          <a:p>
            <a:pPr marL="0" indent="223838">
              <a:lnSpc>
                <a:spcPct val="100000"/>
              </a:lnSpc>
              <a:spcBef>
                <a:spcPts val="0"/>
              </a:spcBef>
              <a:buClr>
                <a:srgbClr val="BFAE3F"/>
              </a:buClr>
              <a:buNone/>
            </a:pPr>
            <a:endParaRPr lang="en-US" dirty="0" smtClean="0">
              <a:solidFill>
                <a:schemeClr val="accent1">
                  <a:lumMod val="75000"/>
                </a:schemeClr>
              </a:solidFill>
              <a:latin typeface="+mn-lt"/>
            </a:endParaRPr>
          </a:p>
          <a:p>
            <a:pPr>
              <a:lnSpc>
                <a:spcPct val="100000"/>
              </a:lnSpc>
              <a:spcBef>
                <a:spcPts val="0"/>
              </a:spcBef>
              <a:buClr>
                <a:srgbClr val="BFAE3F"/>
              </a:buClr>
            </a:pPr>
            <a:r>
              <a:rPr lang="en-US" dirty="0">
                <a:solidFill>
                  <a:schemeClr val="accent1">
                    <a:lumMod val="75000"/>
                  </a:schemeClr>
                </a:solidFill>
                <a:latin typeface="+mn-lt"/>
              </a:rPr>
              <a:t>EBA Securing Internet </a:t>
            </a:r>
            <a:r>
              <a:rPr lang="en-US" dirty="0" smtClean="0">
                <a:solidFill>
                  <a:schemeClr val="accent1">
                    <a:lumMod val="75000"/>
                  </a:schemeClr>
                </a:solidFill>
                <a:latin typeface="+mn-lt"/>
              </a:rPr>
              <a:t>Payments: </a:t>
            </a:r>
            <a:r>
              <a:rPr lang="en-US" dirty="0" smtClean="0">
                <a:latin typeface="+mn-lt"/>
              </a:rPr>
              <a:t>Acquirers should </a:t>
            </a:r>
            <a:r>
              <a:rPr lang="en-US" dirty="0">
                <a:latin typeface="+mn-lt"/>
              </a:rPr>
              <a:t>contractually require </a:t>
            </a:r>
            <a:r>
              <a:rPr lang="en-US" dirty="0" smtClean="0">
                <a:latin typeface="+mn-lt"/>
              </a:rPr>
              <a:t>merchants </a:t>
            </a:r>
            <a:r>
              <a:rPr lang="en-US" dirty="0">
                <a:latin typeface="+mn-lt"/>
              </a:rPr>
              <a:t>to </a:t>
            </a:r>
            <a:r>
              <a:rPr lang="en-US" b="1" dirty="0">
                <a:solidFill>
                  <a:srgbClr val="FF0000"/>
                </a:solidFill>
                <a:latin typeface="+mn-lt"/>
              </a:rPr>
              <a:t>ensure security </a:t>
            </a:r>
            <a:r>
              <a:rPr lang="en-US" dirty="0">
                <a:latin typeface="+mn-lt"/>
              </a:rPr>
              <a:t>measures </a:t>
            </a:r>
            <a:r>
              <a:rPr lang="en-US" dirty="0" smtClean="0">
                <a:latin typeface="+mn-lt"/>
              </a:rPr>
              <a:t>in </a:t>
            </a:r>
            <a:r>
              <a:rPr lang="en-US" dirty="0">
                <a:latin typeface="+mn-lt"/>
              </a:rPr>
              <a:t>their IT </a:t>
            </a:r>
            <a:r>
              <a:rPr lang="en-US" dirty="0" smtClean="0">
                <a:latin typeface="+mn-lt"/>
              </a:rPr>
              <a:t>infrastructure </a:t>
            </a:r>
          </a:p>
          <a:p>
            <a:pPr>
              <a:lnSpc>
                <a:spcPct val="100000"/>
              </a:lnSpc>
              <a:spcBef>
                <a:spcPts val="0"/>
              </a:spcBef>
              <a:buClr>
                <a:srgbClr val="BFAE3F"/>
              </a:buClr>
            </a:pPr>
            <a:endParaRPr lang="en-US" dirty="0" smtClean="0">
              <a:solidFill>
                <a:schemeClr val="accent1">
                  <a:lumMod val="75000"/>
                </a:schemeClr>
              </a:solidFill>
              <a:latin typeface="+mn-lt"/>
            </a:endParaRPr>
          </a:p>
          <a:p>
            <a:pPr>
              <a:lnSpc>
                <a:spcPct val="100000"/>
              </a:lnSpc>
              <a:spcBef>
                <a:spcPts val="0"/>
              </a:spcBef>
              <a:buClr>
                <a:srgbClr val="BFAE3F"/>
              </a:buClr>
            </a:pPr>
            <a:r>
              <a:rPr lang="en-US" dirty="0">
                <a:solidFill>
                  <a:schemeClr val="accent1">
                    <a:lumMod val="75000"/>
                  </a:schemeClr>
                </a:solidFill>
                <a:latin typeface="+mn-lt"/>
              </a:rPr>
              <a:t>EU PSD </a:t>
            </a:r>
            <a:r>
              <a:rPr lang="en-US" dirty="0" smtClean="0">
                <a:solidFill>
                  <a:schemeClr val="accent1">
                    <a:lumMod val="75000"/>
                  </a:schemeClr>
                </a:solidFill>
                <a:latin typeface="+mn-lt"/>
              </a:rPr>
              <a:t>2: </a:t>
            </a:r>
            <a:r>
              <a:rPr lang="en-US" dirty="0" smtClean="0">
                <a:latin typeface="+mn-lt"/>
              </a:rPr>
              <a:t>All </a:t>
            </a:r>
            <a:r>
              <a:rPr lang="en-US" dirty="0">
                <a:latin typeface="+mn-lt"/>
              </a:rPr>
              <a:t>payment services offered electronically shall be carried out in </a:t>
            </a:r>
            <a:r>
              <a:rPr lang="en-US" b="1" dirty="0">
                <a:solidFill>
                  <a:srgbClr val="FF0000"/>
                </a:solidFill>
                <a:latin typeface="+mn-lt"/>
              </a:rPr>
              <a:t>a secure manner</a:t>
            </a:r>
            <a:r>
              <a:rPr lang="en-US" dirty="0">
                <a:latin typeface="+mn-lt"/>
              </a:rPr>
              <a:t>, adopting technologies able to guarantee a safe authentication of the user and to reduce, to the maximum extent possible, the risk of </a:t>
            </a:r>
            <a:r>
              <a:rPr lang="en-US" dirty="0" smtClean="0">
                <a:latin typeface="+mn-lt"/>
              </a:rPr>
              <a:t>fraud</a:t>
            </a:r>
            <a:endParaRPr lang="en-US" dirty="0">
              <a:latin typeface="+mn-lt"/>
            </a:endParaRPr>
          </a:p>
          <a:p>
            <a:endParaRPr lang="en-GB" dirty="0">
              <a:latin typeface="+mn-lt"/>
            </a:endParaRPr>
          </a:p>
        </p:txBody>
      </p:sp>
      <p:sp>
        <p:nvSpPr>
          <p:cNvPr id="4" name="Slide Number Placeholder 3"/>
          <p:cNvSpPr>
            <a:spLocks noGrp="1"/>
          </p:cNvSpPr>
          <p:nvPr>
            <p:ph type="sldNum" sz="quarter" idx="12"/>
          </p:nvPr>
        </p:nvSpPr>
        <p:spPr/>
        <p:txBody>
          <a:bodyPr/>
          <a:lstStyle/>
          <a:p>
            <a:fld id="{16671D1E-3923-4EEF-B256-479189BF4982}" type="slidenum">
              <a:rPr lang="en-US" smtClean="0"/>
              <a:t>17</a:t>
            </a:fld>
            <a:endParaRPr lang="en-US"/>
          </a:p>
        </p:txBody>
      </p:sp>
    </p:spTree>
    <p:extLst>
      <p:ext uri="{BB962C8B-B14F-4D97-AF65-F5344CB8AC3E}">
        <p14:creationId xmlns:p14="http://schemas.microsoft.com/office/powerpoint/2010/main" val="2397551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Fines and Penalties</a:t>
            </a:r>
            <a:endParaRPr lang="en-GB" dirty="0"/>
          </a:p>
        </p:txBody>
      </p:sp>
      <p:sp>
        <p:nvSpPr>
          <p:cNvPr id="3" name="Content Placeholder 2"/>
          <p:cNvSpPr>
            <a:spLocks noGrp="1"/>
          </p:cNvSpPr>
          <p:nvPr>
            <p:ph idx="1"/>
          </p:nvPr>
        </p:nvSpPr>
        <p:spPr>
          <a:xfrm>
            <a:off x="838200" y="1511860"/>
            <a:ext cx="10515600" cy="4351338"/>
          </a:xfrm>
        </p:spPr>
        <p:txBody>
          <a:bodyPr>
            <a:normAutofit fontScale="92500" lnSpcReduction="10000"/>
          </a:bodyPr>
          <a:lstStyle/>
          <a:p>
            <a:r>
              <a:rPr lang="en-GB" dirty="0" smtClean="0">
                <a:latin typeface="+mn-lt"/>
              </a:rPr>
              <a:t>In </a:t>
            </a:r>
            <a:r>
              <a:rPr lang="en-GB" dirty="0">
                <a:latin typeface="+mn-lt"/>
              </a:rPr>
              <a:t>the case of a personal data breach, the controller shall without undue delay and, where feasible, not later than 72 hours after having become aware of </a:t>
            </a:r>
            <a:r>
              <a:rPr lang="en-GB" dirty="0" smtClean="0">
                <a:latin typeface="+mn-lt"/>
              </a:rPr>
              <a:t>it</a:t>
            </a:r>
          </a:p>
          <a:p>
            <a:r>
              <a:rPr lang="en-US" dirty="0">
                <a:latin typeface="+mn-lt"/>
              </a:rPr>
              <a:t>Administrative fines shall, depending on the circumstances of each individual case, be </a:t>
            </a:r>
            <a:r>
              <a:rPr lang="en-US" dirty="0" smtClean="0">
                <a:latin typeface="+mn-lt"/>
              </a:rPr>
              <a:t>imposed</a:t>
            </a:r>
          </a:p>
          <a:p>
            <a:r>
              <a:rPr lang="en-US" dirty="0">
                <a:latin typeface="+mn-lt"/>
              </a:rPr>
              <a:t>Infringements </a:t>
            </a:r>
            <a:r>
              <a:rPr lang="en-US" dirty="0" smtClean="0">
                <a:latin typeface="+mn-lt"/>
              </a:rPr>
              <a:t>shall be </a:t>
            </a:r>
            <a:r>
              <a:rPr lang="en-US" dirty="0">
                <a:latin typeface="+mn-lt"/>
              </a:rPr>
              <a:t>subject to administrative fines up to </a:t>
            </a:r>
            <a:r>
              <a:rPr lang="en-US" dirty="0" smtClean="0">
                <a:latin typeface="+mn-lt"/>
              </a:rPr>
              <a:t>€10M or </a:t>
            </a:r>
            <a:r>
              <a:rPr lang="en-US" dirty="0">
                <a:latin typeface="+mn-lt"/>
              </a:rPr>
              <a:t>in the case of an undertaking, up to </a:t>
            </a:r>
            <a:r>
              <a:rPr lang="en-US" dirty="0" smtClean="0">
                <a:latin typeface="+mn-lt"/>
              </a:rPr>
              <a:t>2% </a:t>
            </a:r>
            <a:r>
              <a:rPr lang="en-US" dirty="0">
                <a:latin typeface="+mn-lt"/>
              </a:rPr>
              <a:t>of the total worldwide annual turnover of the preceding financial year, whichever is </a:t>
            </a:r>
            <a:r>
              <a:rPr lang="en-US" dirty="0" smtClean="0">
                <a:latin typeface="+mn-lt"/>
              </a:rPr>
              <a:t>higher</a:t>
            </a:r>
          </a:p>
          <a:p>
            <a:r>
              <a:rPr lang="en-US" dirty="0">
                <a:latin typeface="+mn-lt"/>
              </a:rPr>
              <a:t>Infringements shall be subject to administrative fines up to </a:t>
            </a:r>
            <a:r>
              <a:rPr lang="en-US" dirty="0" smtClean="0">
                <a:latin typeface="+mn-lt"/>
              </a:rPr>
              <a:t>€20M </a:t>
            </a:r>
            <a:r>
              <a:rPr lang="en-US" dirty="0">
                <a:latin typeface="+mn-lt"/>
              </a:rPr>
              <a:t>or in the case of an undertaking, up to 4</a:t>
            </a:r>
            <a:r>
              <a:rPr lang="en-US" dirty="0" smtClean="0">
                <a:latin typeface="+mn-lt"/>
              </a:rPr>
              <a:t>% </a:t>
            </a:r>
            <a:r>
              <a:rPr lang="en-US" dirty="0">
                <a:latin typeface="+mn-lt"/>
              </a:rPr>
              <a:t>of the total worldwide annual turnover of the preceding financial year, whichever is </a:t>
            </a:r>
            <a:r>
              <a:rPr lang="en-US" dirty="0" smtClean="0">
                <a:latin typeface="+mn-lt"/>
              </a:rPr>
              <a:t>higher for articles 5,6,7,&amp; 9</a:t>
            </a:r>
            <a:endParaRPr lang="en-US" dirty="0">
              <a:latin typeface="+mn-lt"/>
            </a:endParaRPr>
          </a:p>
          <a:p>
            <a:endParaRPr lang="en-US" dirty="0" smtClean="0"/>
          </a:p>
          <a:p>
            <a:endParaRPr lang="en-GB" dirty="0"/>
          </a:p>
        </p:txBody>
      </p:sp>
      <p:sp>
        <p:nvSpPr>
          <p:cNvPr id="4" name="Slide Number Placeholder 3"/>
          <p:cNvSpPr>
            <a:spLocks noGrp="1"/>
          </p:cNvSpPr>
          <p:nvPr>
            <p:ph type="sldNum" sz="quarter" idx="12"/>
          </p:nvPr>
        </p:nvSpPr>
        <p:spPr/>
        <p:txBody>
          <a:bodyPr/>
          <a:lstStyle/>
          <a:p>
            <a:fld id="{16671D1E-3923-4EEF-B256-479189BF4982}" type="slidenum">
              <a:rPr lang="en-US" smtClean="0"/>
              <a:t>18</a:t>
            </a:fld>
            <a:endParaRPr lang="en-US"/>
          </a:p>
        </p:txBody>
      </p:sp>
    </p:spTree>
    <p:extLst>
      <p:ext uri="{BB962C8B-B14F-4D97-AF65-F5344CB8AC3E}">
        <p14:creationId xmlns:p14="http://schemas.microsoft.com/office/powerpoint/2010/main" val="3469658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PCI Standards provide the best means of meeting these new European Regulations</a:t>
            </a:r>
            <a:endParaRPr lang="en-GB" dirty="0"/>
          </a:p>
        </p:txBody>
      </p:sp>
      <p:sp>
        <p:nvSpPr>
          <p:cNvPr id="4" name="Slide Number Placeholder 3"/>
          <p:cNvSpPr>
            <a:spLocks noGrp="1"/>
          </p:cNvSpPr>
          <p:nvPr>
            <p:ph type="sldNum" sz="quarter" idx="12"/>
          </p:nvPr>
        </p:nvSpPr>
        <p:spPr>
          <a:xfrm>
            <a:off x="855107" y="6384360"/>
            <a:ext cx="2743200" cy="337115"/>
          </a:xfrm>
        </p:spPr>
        <p:txBody>
          <a:bodyPr/>
          <a:lstStyle/>
          <a:p>
            <a:fld id="{16671D1E-3923-4EEF-B256-479189BF4982}" type="slidenum">
              <a:rPr lang="en-US" smtClean="0"/>
              <a:t>19</a:t>
            </a:fld>
            <a:endParaRPr lang="en-US"/>
          </a:p>
        </p:txBody>
      </p:sp>
      <p:pic>
        <p:nvPicPr>
          <p:cNvPr id="5" name="Picture 4"/>
          <p:cNvPicPr>
            <a:picLocks noChangeAspect="1"/>
          </p:cNvPicPr>
          <p:nvPr/>
        </p:nvPicPr>
        <p:blipFill>
          <a:blip r:embed="rId2">
            <a:duotone>
              <a:schemeClr val="accent1">
                <a:shade val="45000"/>
                <a:satMod val="135000"/>
              </a:schemeClr>
              <a:prstClr val="white"/>
            </a:duotone>
          </a:blip>
          <a:stretch>
            <a:fillRect/>
          </a:stretch>
        </p:blipFill>
        <p:spPr>
          <a:xfrm>
            <a:off x="1601340" y="1887794"/>
            <a:ext cx="8397068" cy="4970205"/>
          </a:xfrm>
          <a:prstGeom prst="rect">
            <a:avLst/>
          </a:prstGeom>
        </p:spPr>
      </p:pic>
      <p:pic>
        <p:nvPicPr>
          <p:cNvPr id="6" name="Picture 5"/>
          <p:cNvPicPr>
            <a:picLocks noChangeAspect="1"/>
          </p:cNvPicPr>
          <p:nvPr/>
        </p:nvPicPr>
        <p:blipFill>
          <a:blip r:embed="rId3"/>
          <a:stretch>
            <a:fillRect/>
          </a:stretch>
        </p:blipFill>
        <p:spPr>
          <a:xfrm>
            <a:off x="3999898" y="3817501"/>
            <a:ext cx="3121588" cy="924454"/>
          </a:xfrm>
          <a:prstGeom prst="rect">
            <a:avLst/>
          </a:prstGeom>
          <a:ln>
            <a:solidFill>
              <a:srgbClr val="777777"/>
            </a:solidFill>
          </a:ln>
          <a:effectLst>
            <a:softEdge rad="63500"/>
          </a:effectLst>
        </p:spPr>
      </p:pic>
      <p:cxnSp>
        <p:nvCxnSpPr>
          <p:cNvPr id="7" name="Straight Connector 6"/>
          <p:cNvCxnSpPr/>
          <p:nvPr/>
        </p:nvCxnSpPr>
        <p:spPr>
          <a:xfrm flipV="1">
            <a:off x="2891604" y="2386292"/>
            <a:ext cx="1943013" cy="2643702"/>
          </a:xfrm>
          <a:prstGeom prst="line">
            <a:avLst/>
          </a:prstGeom>
          <a:ln w="571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4081598" y="1882662"/>
            <a:ext cx="2958187" cy="564087"/>
          </a:xfrm>
          <a:prstGeom prst="rect">
            <a:avLst/>
          </a:prstGeom>
          <a:solidFill>
            <a:srgbClr val="0B9BA9">
              <a:alpha val="80000"/>
            </a:srgbClr>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b="0" kern="1200">
                <a:solidFill>
                  <a:srgbClr val="2B6A71"/>
                </a:solidFill>
                <a:latin typeface="Arial" panose="020B0604020202020204" pitchFamily="34" charset="0"/>
                <a:ea typeface="+mj-ea"/>
                <a:cs typeface="Arial" panose="020B0604020202020204" pitchFamily="34" charset="0"/>
              </a:defRPr>
            </a:lvl1pPr>
          </a:lstStyle>
          <a:p>
            <a:pPr algn="ctr"/>
            <a:r>
              <a:rPr lang="en-GB" sz="2400" b="1" dirty="0" smtClean="0">
                <a:solidFill>
                  <a:schemeClr val="bg1"/>
                </a:solidFill>
              </a:rPr>
              <a:t>Data Protection </a:t>
            </a:r>
            <a:br>
              <a:rPr lang="en-GB" sz="2400" b="1" dirty="0" smtClean="0">
                <a:solidFill>
                  <a:schemeClr val="bg1"/>
                </a:solidFill>
              </a:rPr>
            </a:br>
            <a:r>
              <a:rPr lang="en-GB" sz="2400" b="1" dirty="0" smtClean="0">
                <a:solidFill>
                  <a:schemeClr val="bg1"/>
                </a:solidFill>
              </a:rPr>
              <a:t>Directive</a:t>
            </a:r>
            <a:endParaRPr lang="en-GB" sz="2400" b="1" dirty="0">
              <a:solidFill>
                <a:schemeClr val="bg1"/>
              </a:solidFill>
            </a:endParaRPr>
          </a:p>
        </p:txBody>
      </p:sp>
      <p:sp>
        <p:nvSpPr>
          <p:cNvPr id="9" name="Title 1"/>
          <p:cNvSpPr txBox="1">
            <a:spLocks/>
          </p:cNvSpPr>
          <p:nvPr/>
        </p:nvSpPr>
        <p:spPr>
          <a:xfrm>
            <a:off x="1892166" y="5291053"/>
            <a:ext cx="2189434" cy="564087"/>
          </a:xfrm>
          <a:prstGeom prst="rect">
            <a:avLst/>
          </a:prstGeom>
          <a:solidFill>
            <a:srgbClr val="0B9BA9">
              <a:alpha val="80000"/>
            </a:srgbClr>
          </a:solidFill>
        </p:spPr>
        <p:txBody>
          <a:bodyPr vert="horz" lIns="91440" tIns="45720" rIns="91440" bIns="45720" rtlCol="0" anchor="ctr">
            <a:normAutofit/>
          </a:bodyPr>
          <a:lstStyle>
            <a:lvl1pPr algn="l" defTabSz="914126" rtl="0" eaLnBrk="1" latinLnBrk="0" hangingPunct="1">
              <a:lnSpc>
                <a:spcPct val="90000"/>
              </a:lnSpc>
              <a:spcBef>
                <a:spcPct val="0"/>
              </a:spcBef>
              <a:buNone/>
              <a:tabLst>
                <a:tab pos="688768" algn="l"/>
              </a:tabLst>
              <a:defRPr sz="4799" b="0" kern="1200">
                <a:solidFill>
                  <a:schemeClr val="bg1"/>
                </a:solidFill>
                <a:latin typeface="Century Gothic" panose="020B0502020202020204" pitchFamily="34" charset="0"/>
                <a:ea typeface="+mj-ea"/>
                <a:cs typeface="+mj-cs"/>
              </a:defRPr>
            </a:lvl1pPr>
          </a:lstStyle>
          <a:p>
            <a:pPr algn="ctr"/>
            <a:r>
              <a:rPr lang="en-GB" sz="2400" b="1" dirty="0">
                <a:solidFill>
                  <a:prstClr val="white"/>
                </a:solidFill>
              </a:rPr>
              <a:t>PSD2</a:t>
            </a:r>
          </a:p>
        </p:txBody>
      </p:sp>
      <p:sp>
        <p:nvSpPr>
          <p:cNvPr id="10" name="Title 1"/>
          <p:cNvSpPr txBox="1">
            <a:spLocks/>
          </p:cNvSpPr>
          <p:nvPr/>
        </p:nvSpPr>
        <p:spPr>
          <a:xfrm>
            <a:off x="6929561" y="5291053"/>
            <a:ext cx="2958186" cy="564087"/>
          </a:xfrm>
          <a:prstGeom prst="rect">
            <a:avLst/>
          </a:prstGeom>
          <a:solidFill>
            <a:srgbClr val="0B9BA9">
              <a:alpha val="80000"/>
            </a:srgbClr>
          </a:solidFill>
        </p:spPr>
        <p:txBody>
          <a:bodyPr vert="horz" lIns="91440" tIns="45720" rIns="91440" bIns="45720" rtlCol="0" anchor="ctr">
            <a:normAutofit fontScale="92500" lnSpcReduction="20000"/>
          </a:bodyPr>
          <a:lstStyle>
            <a:lvl1pPr algn="l" defTabSz="914126" rtl="0" eaLnBrk="1" latinLnBrk="0" hangingPunct="1">
              <a:lnSpc>
                <a:spcPct val="90000"/>
              </a:lnSpc>
              <a:spcBef>
                <a:spcPct val="0"/>
              </a:spcBef>
              <a:buNone/>
              <a:tabLst>
                <a:tab pos="688768" algn="l"/>
              </a:tabLst>
              <a:defRPr sz="4799" b="0" kern="1200">
                <a:solidFill>
                  <a:schemeClr val="bg1"/>
                </a:solidFill>
                <a:latin typeface="Century Gothic" panose="020B0502020202020204" pitchFamily="34" charset="0"/>
                <a:ea typeface="+mj-ea"/>
                <a:cs typeface="+mj-cs"/>
              </a:defRPr>
            </a:lvl1pPr>
          </a:lstStyle>
          <a:p>
            <a:pPr algn="ctr"/>
            <a:r>
              <a:rPr lang="en-GB" sz="2400" b="1" dirty="0">
                <a:solidFill>
                  <a:prstClr val="white"/>
                </a:solidFill>
              </a:rPr>
              <a:t>Securing Internet </a:t>
            </a:r>
          </a:p>
          <a:p>
            <a:pPr algn="ctr"/>
            <a:r>
              <a:rPr lang="en-GB" sz="2400" b="1" dirty="0">
                <a:solidFill>
                  <a:prstClr val="white"/>
                </a:solidFill>
              </a:rPr>
              <a:t>Payments</a:t>
            </a:r>
          </a:p>
        </p:txBody>
      </p:sp>
      <p:cxnSp>
        <p:nvCxnSpPr>
          <p:cNvPr id="11" name="Straight Connector 10"/>
          <p:cNvCxnSpPr/>
          <p:nvPr/>
        </p:nvCxnSpPr>
        <p:spPr>
          <a:xfrm>
            <a:off x="6459332" y="2386292"/>
            <a:ext cx="1943013" cy="2643702"/>
          </a:xfrm>
          <a:prstGeom prst="line">
            <a:avLst/>
          </a:prstGeom>
          <a:ln w="5715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74190" y="5549661"/>
            <a:ext cx="2615798" cy="0"/>
          </a:xfrm>
          <a:prstGeom prst="line">
            <a:avLst/>
          </a:prstGeom>
          <a:ln w="571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12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Ok more the view of the bridge!</a:t>
            </a:r>
            <a:endParaRPr lang="en-GB" dirty="0"/>
          </a:p>
        </p:txBody>
      </p:sp>
      <p:sp>
        <p:nvSpPr>
          <p:cNvPr id="4" name="Slide Number Placeholder 3"/>
          <p:cNvSpPr>
            <a:spLocks noGrp="1"/>
          </p:cNvSpPr>
          <p:nvPr>
            <p:ph type="sldNum" sz="quarter" idx="12"/>
          </p:nvPr>
        </p:nvSpPr>
        <p:spPr/>
        <p:txBody>
          <a:bodyPr/>
          <a:lstStyle/>
          <a:p>
            <a:fld id="{16671D1E-3923-4EEF-B256-479189BF4982}" type="slidenum">
              <a:rPr lang="en-US" smtClean="0"/>
              <a:t>2</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7153" y="1553433"/>
            <a:ext cx="10058400" cy="4706988"/>
          </a:xfrm>
          <a:prstGeom prst="rect">
            <a:avLst/>
          </a:prstGeom>
        </p:spPr>
      </p:pic>
    </p:spTree>
    <p:extLst>
      <p:ext uri="{BB962C8B-B14F-4D97-AF65-F5344CB8AC3E}">
        <p14:creationId xmlns:p14="http://schemas.microsoft.com/office/powerpoint/2010/main" val="71733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Changes </a:t>
            </a:r>
            <a:r>
              <a:rPr lang="en-GB" dirty="0"/>
              <a:t>in PCI DSS 3.2</a:t>
            </a:r>
          </a:p>
        </p:txBody>
      </p:sp>
      <p:sp>
        <p:nvSpPr>
          <p:cNvPr id="3" name="Slide Number Placeholder 2"/>
          <p:cNvSpPr>
            <a:spLocks noGrp="1"/>
          </p:cNvSpPr>
          <p:nvPr>
            <p:ph type="sldNum" sz="quarter" idx="12"/>
          </p:nvPr>
        </p:nvSpPr>
        <p:spPr/>
        <p:txBody>
          <a:bodyPr/>
          <a:lstStyle/>
          <a:p>
            <a:fld id="{16671D1E-3923-4EEF-B256-479189BF4982}" type="slidenum">
              <a:rPr lang="en-US" smtClean="0"/>
              <a:t>20</a:t>
            </a:fld>
            <a:endParaRPr lang="en-US" dirty="0"/>
          </a:p>
        </p:txBody>
      </p:sp>
    </p:spTree>
    <p:extLst>
      <p:ext uri="{BB962C8B-B14F-4D97-AF65-F5344CB8AC3E}">
        <p14:creationId xmlns:p14="http://schemas.microsoft.com/office/powerpoint/2010/main" val="1014037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735404"/>
            <a:ext cx="12393386" cy="2269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ea typeface="Segoe UI" panose="020B0502040204020203" pitchFamily="34" charset="0"/>
              </a:rPr>
              <a:t>SSL to TLS Background and Timeline</a:t>
            </a:r>
            <a:endParaRPr lang="en-US" dirty="0"/>
          </a:p>
        </p:txBody>
      </p:sp>
      <p:sp>
        <p:nvSpPr>
          <p:cNvPr id="4" name="Content Placeholder 2"/>
          <p:cNvSpPr txBox="1">
            <a:spLocks/>
          </p:cNvSpPr>
          <p:nvPr/>
        </p:nvSpPr>
        <p:spPr>
          <a:xfrm>
            <a:off x="994829" y="1603266"/>
            <a:ext cx="8165500" cy="3132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t>SSL/TLS used as example in DSS v3 and earlier</a:t>
            </a:r>
          </a:p>
          <a:p>
            <a:pPr lvl="1"/>
            <a:r>
              <a:rPr lang="en-US" sz="2600" dirty="0" smtClean="0"/>
              <a:t>Example of ‘strong cryptography’</a:t>
            </a:r>
          </a:p>
          <a:p>
            <a:pPr lvl="1"/>
            <a:r>
              <a:rPr lang="en-US" sz="2600" dirty="0" smtClean="0"/>
              <a:t>Example of additional security for insecure services</a:t>
            </a:r>
          </a:p>
          <a:p>
            <a:r>
              <a:rPr lang="en-US" sz="2600" dirty="0" smtClean="0"/>
              <a:t>Marketplace feedback</a:t>
            </a:r>
          </a:p>
          <a:p>
            <a:pPr lvl="1"/>
            <a:r>
              <a:rPr lang="en-US" sz="2600" dirty="0" smtClean="0"/>
              <a:t>Technical issues - relatively easy</a:t>
            </a:r>
          </a:p>
          <a:p>
            <a:pPr lvl="1"/>
            <a:r>
              <a:rPr lang="en-US" sz="2600" dirty="0" smtClean="0"/>
              <a:t>Business issues - complex</a:t>
            </a:r>
            <a:endParaRPr lang="en-US" sz="26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9695" y="1496206"/>
            <a:ext cx="2433276" cy="2934362"/>
          </a:xfrm>
          <a:prstGeom prst="rect">
            <a:avLst/>
          </a:prstGeom>
          <a:ln>
            <a:solidFill>
              <a:schemeClr val="tx1"/>
            </a:solidFill>
          </a:ln>
          <a:effectLst>
            <a:outerShdw blurRad="50800" dist="38100" dir="10800000" algn="r" rotWithShape="0">
              <a:prstClr val="black">
                <a:alpha val="40000"/>
              </a:prstClr>
            </a:outerShdw>
          </a:effectLst>
        </p:spPr>
      </p:pic>
      <p:grpSp>
        <p:nvGrpSpPr>
          <p:cNvPr id="13" name="Group 12"/>
          <p:cNvGrpSpPr/>
          <p:nvPr/>
        </p:nvGrpSpPr>
        <p:grpSpPr>
          <a:xfrm>
            <a:off x="0" y="5045523"/>
            <a:ext cx="2843312" cy="1815468"/>
            <a:chOff x="183624" y="1665673"/>
            <a:chExt cx="2556140" cy="1291453"/>
          </a:xfrm>
        </p:grpSpPr>
        <p:sp>
          <p:nvSpPr>
            <p:cNvPr id="14" name="Chevron 13"/>
            <p:cNvSpPr/>
            <p:nvPr/>
          </p:nvSpPr>
          <p:spPr>
            <a:xfrm>
              <a:off x="183624" y="1665673"/>
              <a:ext cx="2556140" cy="1291453"/>
            </a:xfrm>
            <a:prstGeom prst="chevron">
              <a:avLst/>
            </a:prstGeom>
            <a:solidFill>
              <a:srgbClr val="2B6A71"/>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5" name="Chevron 4"/>
            <p:cNvSpPr/>
            <p:nvPr/>
          </p:nvSpPr>
          <p:spPr>
            <a:xfrm>
              <a:off x="976150" y="1665673"/>
              <a:ext cx="1264687" cy="1291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April 2014           NIST –SSL&amp;TLS 1.0 Unsafe</a:t>
              </a:r>
              <a:endParaRPr lang="en-US" sz="1600" kern="1200" dirty="0">
                <a:latin typeface="Arial" panose="020B0604020202020204" pitchFamily="34" charset="0"/>
                <a:cs typeface="Arial" panose="020B0604020202020204" pitchFamily="34" charset="0"/>
              </a:endParaRPr>
            </a:p>
          </p:txBody>
        </p:sp>
      </p:grpSp>
      <p:grpSp>
        <p:nvGrpSpPr>
          <p:cNvPr id="16" name="Group 15"/>
          <p:cNvGrpSpPr/>
          <p:nvPr/>
        </p:nvGrpSpPr>
        <p:grpSpPr>
          <a:xfrm>
            <a:off x="2252563" y="5042533"/>
            <a:ext cx="2920565" cy="1815468"/>
            <a:chOff x="2513391" y="1241130"/>
            <a:chExt cx="2452704" cy="1291453"/>
          </a:xfrm>
        </p:grpSpPr>
        <p:sp>
          <p:nvSpPr>
            <p:cNvPr id="17" name="Chevron 16"/>
            <p:cNvSpPr/>
            <p:nvPr/>
          </p:nvSpPr>
          <p:spPr>
            <a:xfrm>
              <a:off x="2513391" y="1241130"/>
              <a:ext cx="2452704" cy="1291453"/>
            </a:xfrm>
            <a:prstGeom prst="chevron">
              <a:avLst/>
            </a:prstGeom>
            <a:solidFill>
              <a:srgbClr val="2B6A71"/>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8" name="Chevron 4"/>
            <p:cNvSpPr/>
            <p:nvPr/>
          </p:nvSpPr>
          <p:spPr>
            <a:xfrm>
              <a:off x="3268822" y="1241130"/>
              <a:ext cx="1161251" cy="1291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PCI SSC Seeks Industry Input</a:t>
              </a:r>
              <a:endParaRPr lang="en-US" sz="1600" kern="1200" dirty="0">
                <a:latin typeface="Arial" panose="020B0604020202020204" pitchFamily="34" charset="0"/>
                <a:cs typeface="Arial" panose="020B0604020202020204" pitchFamily="34" charset="0"/>
              </a:endParaRPr>
            </a:p>
          </p:txBody>
        </p:sp>
      </p:grpSp>
      <p:grpSp>
        <p:nvGrpSpPr>
          <p:cNvPr id="19" name="Group 18"/>
          <p:cNvGrpSpPr/>
          <p:nvPr/>
        </p:nvGrpSpPr>
        <p:grpSpPr>
          <a:xfrm>
            <a:off x="4628084" y="5042532"/>
            <a:ext cx="2839920" cy="1815468"/>
            <a:chOff x="4648576" y="1241130"/>
            <a:chExt cx="2660640" cy="1291453"/>
          </a:xfrm>
        </p:grpSpPr>
        <p:sp>
          <p:nvSpPr>
            <p:cNvPr id="20" name="Chevron 19"/>
            <p:cNvSpPr/>
            <p:nvPr/>
          </p:nvSpPr>
          <p:spPr>
            <a:xfrm>
              <a:off x="4648576" y="1241130"/>
              <a:ext cx="2660640" cy="1291453"/>
            </a:xfrm>
            <a:prstGeom prst="chevron">
              <a:avLst/>
            </a:prstGeom>
            <a:solidFill>
              <a:srgbClr val="2B6A71"/>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1" name="Chevron 4"/>
            <p:cNvSpPr/>
            <p:nvPr/>
          </p:nvSpPr>
          <p:spPr>
            <a:xfrm>
              <a:off x="5401391" y="1241130"/>
              <a:ext cx="1369187" cy="1291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April 2015 </a:t>
              </a:r>
            </a:p>
            <a:p>
              <a:pPr lvl="0" algn="ctr" defTabSz="48895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PCI SSC Issues PCI DSS v3.1  and Guidance</a:t>
              </a:r>
              <a:endParaRPr lang="en-US" sz="1600" kern="1200" dirty="0">
                <a:latin typeface="Arial" panose="020B0604020202020204" pitchFamily="34" charset="0"/>
                <a:cs typeface="Arial" panose="020B0604020202020204" pitchFamily="34" charset="0"/>
              </a:endParaRPr>
            </a:p>
          </p:txBody>
        </p:sp>
      </p:grpSp>
      <p:grpSp>
        <p:nvGrpSpPr>
          <p:cNvPr id="22" name="Group 21"/>
          <p:cNvGrpSpPr/>
          <p:nvPr/>
        </p:nvGrpSpPr>
        <p:grpSpPr>
          <a:xfrm>
            <a:off x="6907272" y="5039541"/>
            <a:ext cx="2824448" cy="1815468"/>
            <a:chOff x="7058416" y="1241130"/>
            <a:chExt cx="2435784" cy="1291453"/>
          </a:xfrm>
        </p:grpSpPr>
        <p:sp>
          <p:nvSpPr>
            <p:cNvPr id="23" name="Chevron 22"/>
            <p:cNvSpPr/>
            <p:nvPr/>
          </p:nvSpPr>
          <p:spPr>
            <a:xfrm>
              <a:off x="7058416" y="1241130"/>
              <a:ext cx="2435784" cy="1291453"/>
            </a:xfrm>
            <a:prstGeom prst="chevron">
              <a:avLst/>
            </a:prstGeom>
            <a:solidFill>
              <a:srgbClr val="2B6A71"/>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4" name="Chevron 4"/>
            <p:cNvSpPr/>
            <p:nvPr/>
          </p:nvSpPr>
          <p:spPr>
            <a:xfrm>
              <a:off x="7859045" y="1241130"/>
              <a:ext cx="1144331" cy="1291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Marketplace Feedback</a:t>
              </a:r>
              <a:endParaRPr lang="en-US" sz="1600" kern="1200" dirty="0">
                <a:latin typeface="Arial" panose="020B0604020202020204" pitchFamily="34" charset="0"/>
                <a:cs typeface="Arial" panose="020B0604020202020204" pitchFamily="34" charset="0"/>
              </a:endParaRPr>
            </a:p>
          </p:txBody>
        </p:sp>
      </p:grpSp>
      <p:grpSp>
        <p:nvGrpSpPr>
          <p:cNvPr id="25" name="Group 24"/>
          <p:cNvGrpSpPr/>
          <p:nvPr/>
        </p:nvGrpSpPr>
        <p:grpSpPr>
          <a:xfrm>
            <a:off x="9195603" y="5045523"/>
            <a:ext cx="3068618" cy="1815468"/>
            <a:chOff x="9384221" y="1241130"/>
            <a:chExt cx="2807946" cy="1291453"/>
          </a:xfrm>
        </p:grpSpPr>
        <p:sp>
          <p:nvSpPr>
            <p:cNvPr id="26" name="Chevron 25"/>
            <p:cNvSpPr/>
            <p:nvPr/>
          </p:nvSpPr>
          <p:spPr>
            <a:xfrm>
              <a:off x="9384221" y="1241130"/>
              <a:ext cx="2807946" cy="1291453"/>
            </a:xfrm>
            <a:prstGeom prst="chevron">
              <a:avLst/>
            </a:prstGeom>
            <a:solidFill>
              <a:srgbClr val="2B6A71"/>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7" name="Chevron 4"/>
            <p:cNvSpPr/>
            <p:nvPr/>
          </p:nvSpPr>
          <p:spPr>
            <a:xfrm>
              <a:off x="10209250" y="1241130"/>
              <a:ext cx="1516493" cy="1291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600" b="0" kern="1200" dirty="0" smtClean="0">
                  <a:latin typeface="Arial" panose="020B0604020202020204" pitchFamily="34" charset="0"/>
                  <a:cs typeface="Arial" panose="020B0604020202020204" pitchFamily="34" charset="0"/>
                </a:rPr>
                <a:t>December </a:t>
              </a:r>
              <a:r>
                <a:rPr lang="en-US" sz="1600" kern="1200" dirty="0" smtClean="0">
                  <a:latin typeface="Arial" panose="020B0604020202020204" pitchFamily="34" charset="0"/>
                  <a:cs typeface="Arial" panose="020B0604020202020204" pitchFamily="34" charset="0"/>
                </a:rPr>
                <a:t>2015 PCI SSC Issues New Migration Dates </a:t>
              </a:r>
              <a:endParaRPr lang="en-US" sz="1600" b="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1468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89781" y="2760453"/>
            <a:ext cx="12818853" cy="4520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kern="0" dirty="0"/>
              <a:t>SSL and Early TLS: New Migration Dates</a:t>
            </a:r>
          </a:p>
        </p:txBody>
      </p:sp>
      <p:sp>
        <p:nvSpPr>
          <p:cNvPr id="21" name="Rectangle 20"/>
          <p:cNvSpPr/>
          <p:nvPr/>
        </p:nvSpPr>
        <p:spPr>
          <a:xfrm>
            <a:off x="106520" y="3044227"/>
            <a:ext cx="12085480" cy="707886"/>
          </a:xfrm>
          <a:prstGeom prst="rect">
            <a:avLst/>
          </a:prstGeom>
          <a:solidFill>
            <a:srgbClr val="DBD9D5"/>
          </a:solidFill>
        </p:spPr>
        <p:txBody>
          <a:bodyPr wrap="square">
            <a:spAutoFit/>
          </a:bodyPr>
          <a:lstStyle/>
          <a:p>
            <a:r>
              <a:rPr lang="en-US" sz="2000" dirty="0">
                <a:latin typeface="Arial" panose="020B0604020202020204" pitchFamily="34" charset="0"/>
                <a:cs typeface="Arial" panose="020B0604020202020204" pitchFamily="34" charset="0"/>
              </a:rPr>
              <a:t>All processing and third party entities – including Acquirers, Payment Processors, Gateways and Service Providers must provide a TLS 1.1 or greater </a:t>
            </a:r>
            <a:r>
              <a:rPr lang="en-US" sz="2000" b="1" dirty="0">
                <a:latin typeface="Arial" panose="020B0604020202020204" pitchFamily="34" charset="0"/>
                <a:cs typeface="Arial" panose="020B0604020202020204" pitchFamily="34" charset="0"/>
              </a:rPr>
              <a:t>service</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offering</a:t>
            </a:r>
            <a:r>
              <a:rPr lang="en-US" sz="2000" dirty="0">
                <a:latin typeface="Arial" panose="020B0604020202020204" pitchFamily="34" charset="0"/>
                <a:cs typeface="Arial" panose="020B0604020202020204" pitchFamily="34" charset="0"/>
              </a:rPr>
              <a:t> by 30 June 2016. </a:t>
            </a:r>
          </a:p>
        </p:txBody>
      </p:sp>
      <p:sp>
        <p:nvSpPr>
          <p:cNvPr id="22" name="Rectangle 21"/>
          <p:cNvSpPr/>
          <p:nvPr/>
        </p:nvSpPr>
        <p:spPr>
          <a:xfrm>
            <a:off x="106520" y="3832323"/>
            <a:ext cx="12085480" cy="707886"/>
          </a:xfrm>
          <a:prstGeom prst="rect">
            <a:avLst/>
          </a:prstGeom>
          <a:solidFill>
            <a:schemeClr val="bg1">
              <a:lumMod val="95000"/>
            </a:schemeClr>
          </a:solidFill>
        </p:spPr>
        <p:txBody>
          <a:bodyPr wrap="square">
            <a:spAutoFit/>
          </a:bodyPr>
          <a:lstStyle/>
          <a:p>
            <a:r>
              <a:rPr lang="en-US" sz="2000" dirty="0" smtClean="0">
                <a:latin typeface="Arial" panose="020B0604020202020204" pitchFamily="34" charset="0"/>
                <a:cs typeface="Arial" panose="020B0604020202020204" pitchFamily="34" charset="0"/>
              </a:rPr>
              <a:t>All </a:t>
            </a:r>
            <a:r>
              <a:rPr lang="en-US" sz="2000" dirty="0">
                <a:latin typeface="Arial" panose="020B0604020202020204" pitchFamily="34" charset="0"/>
                <a:cs typeface="Arial" panose="020B0604020202020204" pitchFamily="34" charset="0"/>
              </a:rPr>
              <a:t>entities must cutover to a secure version of TLS (as defined by NIST) by </a:t>
            </a:r>
            <a:r>
              <a:rPr lang="en-US" sz="2000" b="1" dirty="0">
                <a:latin typeface="Arial" panose="020B0604020202020204" pitchFamily="34" charset="0"/>
                <a:cs typeface="Arial" panose="020B0604020202020204" pitchFamily="34" charset="0"/>
              </a:rPr>
              <a:t>June 2018</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23" name="Rectangle 22"/>
          <p:cNvSpPr/>
          <p:nvPr/>
        </p:nvSpPr>
        <p:spPr>
          <a:xfrm>
            <a:off x="106520" y="4665180"/>
            <a:ext cx="12085480" cy="707886"/>
          </a:xfrm>
          <a:prstGeom prst="rect">
            <a:avLst/>
          </a:prstGeom>
          <a:solidFill>
            <a:srgbClr val="DBD9D5"/>
          </a:solidFill>
        </p:spPr>
        <p:txBody>
          <a:bodyPr wrap="square">
            <a:spAutoFit/>
          </a:bodyPr>
          <a:lstStyle/>
          <a:p>
            <a:r>
              <a:rPr lang="en-US" sz="2000" dirty="0">
                <a:latin typeface="Arial" panose="020B0604020202020204" pitchFamily="34" charset="0"/>
                <a:cs typeface="Arial" panose="020B0604020202020204" pitchFamily="34" charset="0"/>
              </a:rPr>
              <a:t>Consistent with the existing language in PCI DSS v3.1, all </a:t>
            </a:r>
            <a:r>
              <a:rPr lang="en-US" sz="2000" b="1" dirty="0">
                <a:latin typeface="Arial" panose="020B0604020202020204" pitchFamily="34" charset="0"/>
                <a:cs typeface="Arial" panose="020B0604020202020204" pitchFamily="34" charset="0"/>
              </a:rPr>
              <a:t>new implementations</a:t>
            </a:r>
            <a:r>
              <a:rPr lang="en-US" sz="2000" baseline="30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must be enabled with TLS 1.1 or greater (TLS 1.2 recommended). </a:t>
            </a:r>
          </a:p>
        </p:txBody>
      </p:sp>
      <p:sp>
        <p:nvSpPr>
          <p:cNvPr id="24" name="Rectangle 23"/>
          <p:cNvSpPr/>
          <p:nvPr/>
        </p:nvSpPr>
        <p:spPr>
          <a:xfrm>
            <a:off x="106520" y="5454595"/>
            <a:ext cx="12085480" cy="1015663"/>
          </a:xfrm>
          <a:prstGeom prst="rect">
            <a:avLst/>
          </a:prstGeom>
          <a:solidFill>
            <a:schemeClr val="bg1">
              <a:lumMod val="95000"/>
            </a:schemeClr>
          </a:solidFill>
        </p:spPr>
        <p:txBody>
          <a:bodyPr wrap="square">
            <a:spAutoFit/>
          </a:bodyPr>
          <a:lstStyle/>
          <a:p>
            <a:r>
              <a:rPr lang="en-US" sz="2000" b="1" dirty="0">
                <a:latin typeface="Arial" panose="020B0604020202020204" pitchFamily="34" charset="0"/>
                <a:cs typeface="Arial" panose="020B0604020202020204" pitchFamily="34" charset="0"/>
              </a:rPr>
              <a:t>POI terminals </a:t>
            </a:r>
            <a:r>
              <a:rPr lang="en-US" sz="2000" dirty="0">
                <a:latin typeface="Arial" panose="020B0604020202020204" pitchFamily="34" charset="0"/>
                <a:cs typeface="Arial" panose="020B0604020202020204" pitchFamily="34" charset="0"/>
              </a:rPr>
              <a:t>(and the SSL/TLS termination points to which they connect) that can be verified as </a:t>
            </a:r>
            <a:r>
              <a:rPr lang="en-US" sz="2000" b="1" dirty="0">
                <a:latin typeface="Arial" panose="020B0604020202020204" pitchFamily="34" charset="0"/>
                <a:cs typeface="Arial" panose="020B0604020202020204" pitchFamily="34" charset="0"/>
              </a:rPr>
              <a:t>not being susceptible</a:t>
            </a:r>
            <a:r>
              <a:rPr lang="en-US" sz="2000" dirty="0">
                <a:latin typeface="Arial" panose="020B0604020202020204" pitchFamily="34" charset="0"/>
                <a:cs typeface="Arial" panose="020B0604020202020204" pitchFamily="34" charset="0"/>
              </a:rPr>
              <a:t> to all known exploits for SSL and early TLS, can continue to use SSL/early TLS </a:t>
            </a:r>
            <a:r>
              <a:rPr lang="en-US" sz="2000" b="1" dirty="0">
                <a:latin typeface="Arial" panose="020B0604020202020204" pitchFamily="34" charset="0"/>
                <a:cs typeface="Arial" panose="020B0604020202020204" pitchFamily="34" charset="0"/>
              </a:rPr>
              <a:t>beyond June 2018</a:t>
            </a:r>
            <a:r>
              <a:rPr lang="en-US" sz="2000" dirty="0">
                <a:latin typeface="Arial" panose="020B0604020202020204" pitchFamily="34" charset="0"/>
                <a:cs typeface="Arial" panose="020B0604020202020204" pitchFamily="34" charset="0"/>
              </a:rPr>
              <a:t> consistent with the current exception.</a:t>
            </a:r>
            <a:r>
              <a:rPr lang="en-US" sz="2000" i="1" dirty="0">
                <a:latin typeface="Arial" panose="020B0604020202020204" pitchFamily="34" charset="0"/>
                <a:cs typeface="Arial" panose="020B0604020202020204" pitchFamily="34" charset="0"/>
              </a:rPr>
              <a:t> </a:t>
            </a:r>
            <a:endParaRPr lang="en-US" sz="2000" dirty="0"/>
          </a:p>
        </p:txBody>
      </p:sp>
      <p:sp>
        <p:nvSpPr>
          <p:cNvPr id="25" name="Rectangle 24"/>
          <p:cNvSpPr/>
          <p:nvPr/>
        </p:nvSpPr>
        <p:spPr>
          <a:xfrm>
            <a:off x="1830779" y="1874326"/>
            <a:ext cx="8530442" cy="707886"/>
          </a:xfrm>
          <a:prstGeom prst="rect">
            <a:avLst/>
          </a:prstGeom>
          <a:solidFill>
            <a:schemeClr val="accent4"/>
          </a:solidFill>
        </p:spPr>
        <p:txBody>
          <a:bodyPr wrap="square">
            <a:spAutoFit/>
          </a:bodyPr>
          <a:lstStyle/>
          <a:p>
            <a:pPr algn="ctr"/>
            <a:r>
              <a:rPr lang="en-US" sz="2000" dirty="0">
                <a:latin typeface="Arial" panose="020B0604020202020204" pitchFamily="34" charset="0"/>
                <a:cs typeface="Arial" panose="020B0604020202020204" pitchFamily="34" charset="0"/>
              </a:rPr>
              <a:t>SSL &amp; early TLS not considered strong cryptography &amp; not allowed as security control </a:t>
            </a:r>
            <a:r>
              <a:rPr lang="en-US" sz="2000" b="1" u="sng" dirty="0">
                <a:latin typeface="Arial" panose="020B0604020202020204" pitchFamily="34" charset="0"/>
                <a:cs typeface="Arial" panose="020B0604020202020204" pitchFamily="34" charset="0"/>
              </a:rPr>
              <a:t>after 30 June 2018</a:t>
            </a:r>
          </a:p>
        </p:txBody>
      </p:sp>
    </p:spTree>
    <p:extLst>
      <p:ext uri="{BB962C8B-B14F-4D97-AF65-F5344CB8AC3E}">
        <p14:creationId xmlns:p14="http://schemas.microsoft.com/office/powerpoint/2010/main" val="4085326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Multi-factor Authentication</a:t>
            </a:r>
            <a:endParaRPr lang="en-GB" dirty="0"/>
          </a:p>
        </p:txBody>
      </p:sp>
      <p:sp>
        <p:nvSpPr>
          <p:cNvPr id="4" name="Slide Number Placeholder 3"/>
          <p:cNvSpPr>
            <a:spLocks noGrp="1"/>
          </p:cNvSpPr>
          <p:nvPr>
            <p:ph type="sldNum" sz="quarter" idx="12"/>
          </p:nvPr>
        </p:nvSpPr>
        <p:spPr/>
        <p:txBody>
          <a:bodyPr/>
          <a:lstStyle/>
          <a:p>
            <a:fld id="{16671D1E-3923-4EEF-B256-479189BF4982}" type="slidenum">
              <a:rPr lang="en-US" smtClean="0"/>
              <a:t>23</a:t>
            </a:fld>
            <a:endParaRPr lang="en-US"/>
          </a:p>
        </p:txBody>
      </p:sp>
      <p:sp>
        <p:nvSpPr>
          <p:cNvPr id="5" name="Content Placeholder 2"/>
          <p:cNvSpPr>
            <a:spLocks noGrp="1"/>
          </p:cNvSpPr>
          <p:nvPr>
            <p:ph idx="1"/>
          </p:nvPr>
        </p:nvSpPr>
        <p:spPr/>
        <p:txBody>
          <a:bodyPr>
            <a:normAutofit/>
          </a:bodyPr>
          <a:lstStyle/>
          <a:p>
            <a:pPr marL="0" indent="0">
              <a:buNone/>
            </a:pPr>
            <a:r>
              <a:rPr lang="en-US" sz="2400" b="1" dirty="0" smtClean="0"/>
              <a:t>Terminology: “two-factor” replaced with “multi-factor</a:t>
            </a:r>
            <a:r>
              <a:rPr lang="en-US" sz="2400" b="1" dirty="0"/>
              <a:t>” </a:t>
            </a:r>
            <a:endParaRPr lang="en-US" sz="2400" b="1" dirty="0" smtClean="0"/>
          </a:p>
          <a:p>
            <a:pPr marL="806450" lvl="1" indent="-265113"/>
            <a:r>
              <a:rPr lang="en-US" sz="2400" dirty="0" smtClean="0"/>
              <a:t>More accurate terminology</a:t>
            </a:r>
          </a:p>
          <a:p>
            <a:pPr marL="806450" lvl="1" indent="-265113"/>
            <a:r>
              <a:rPr lang="en-US" sz="2400" dirty="0" smtClean="0"/>
              <a:t>Two or more factors may be used</a:t>
            </a:r>
          </a:p>
          <a:p>
            <a:pPr marL="806450" lvl="1" indent="-265113"/>
            <a:r>
              <a:rPr lang="en-US" sz="2400" dirty="0"/>
              <a:t>Does not change intent of original requirement</a:t>
            </a:r>
          </a:p>
          <a:p>
            <a:pPr marL="806450" lvl="1" indent="-265113"/>
            <a:r>
              <a:rPr lang="en-US" sz="2400" dirty="0" smtClean="0"/>
              <a:t>Still </a:t>
            </a:r>
            <a:r>
              <a:rPr lang="en-US" sz="2400" dirty="0"/>
              <a:t>can’t use one factor twice</a:t>
            </a:r>
          </a:p>
          <a:p>
            <a:pPr marL="0" indent="0">
              <a:buNone/>
            </a:pPr>
            <a:r>
              <a:rPr lang="en-US" sz="2400" b="1" dirty="0"/>
              <a:t>Already required for all remote access to the CDE </a:t>
            </a:r>
          </a:p>
          <a:p>
            <a:pPr marL="0" indent="0">
              <a:buNone/>
            </a:pPr>
            <a:r>
              <a:rPr lang="en-US" sz="2800" b="1" dirty="0" smtClean="0"/>
              <a:t> </a:t>
            </a:r>
          </a:p>
          <a:p>
            <a:pPr marL="0" indent="0">
              <a:buNone/>
            </a:pPr>
            <a:r>
              <a:rPr lang="en-US" sz="2800" b="1" dirty="0" smtClean="0"/>
              <a:t>Now </a:t>
            </a:r>
            <a:r>
              <a:rPr lang="en-US" sz="2800" b="1" dirty="0"/>
              <a:t>also required for personnel with </a:t>
            </a:r>
            <a:r>
              <a:rPr lang="en-US" sz="2800" b="1" dirty="0" smtClean="0"/>
              <a:t>administrative</a:t>
            </a:r>
          </a:p>
          <a:p>
            <a:pPr marL="0" indent="0">
              <a:buNone/>
            </a:pPr>
            <a:r>
              <a:rPr lang="en-US" sz="2800" b="1" dirty="0" smtClean="0"/>
              <a:t> access </a:t>
            </a:r>
            <a:r>
              <a:rPr lang="en-US" sz="2800" b="1" dirty="0"/>
              <a:t>into the CDE </a:t>
            </a:r>
          </a:p>
        </p:txBody>
      </p:sp>
    </p:spTree>
    <p:extLst>
      <p:ext uri="{BB962C8B-B14F-4D97-AF65-F5344CB8AC3E}">
        <p14:creationId xmlns:p14="http://schemas.microsoft.com/office/powerpoint/2010/main" val="208574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0825"/>
            <a:ext cx="10515600" cy="1325563"/>
          </a:xfrm>
        </p:spPr>
        <p:txBody>
          <a:bodyPr/>
          <a:lstStyle/>
          <a:p>
            <a:r>
              <a:rPr lang="en-US" dirty="0"/>
              <a:t>New Requirements for Service Providers</a:t>
            </a:r>
            <a:endParaRPr lang="en-GB" dirty="0"/>
          </a:p>
        </p:txBody>
      </p:sp>
      <p:sp>
        <p:nvSpPr>
          <p:cNvPr id="4" name="Slide Number Placeholder 3"/>
          <p:cNvSpPr>
            <a:spLocks noGrp="1"/>
          </p:cNvSpPr>
          <p:nvPr>
            <p:ph type="sldNum" sz="quarter" idx="12"/>
          </p:nvPr>
        </p:nvSpPr>
        <p:spPr/>
        <p:txBody>
          <a:bodyPr/>
          <a:lstStyle/>
          <a:p>
            <a:fld id="{16671D1E-3923-4EEF-B256-479189BF4982}" type="slidenum">
              <a:rPr lang="en-US" smtClean="0"/>
              <a:t>24</a:t>
            </a:fld>
            <a:endParaRPr lang="en-US" dirty="0"/>
          </a:p>
        </p:txBody>
      </p:sp>
      <p:sp>
        <p:nvSpPr>
          <p:cNvPr id="5" name="Content Placeholder 2"/>
          <p:cNvSpPr>
            <a:spLocks noGrp="1"/>
          </p:cNvSpPr>
          <p:nvPr>
            <p:ph idx="1"/>
          </p:nvPr>
        </p:nvSpPr>
        <p:spPr>
          <a:xfrm>
            <a:off x="600075" y="1349375"/>
            <a:ext cx="10515600" cy="4351338"/>
          </a:xfrm>
        </p:spPr>
        <p:txBody>
          <a:bodyPr>
            <a:normAutofit/>
          </a:bodyPr>
          <a:lstStyle/>
          <a:p>
            <a:pPr marL="0" indent="0">
              <a:lnSpc>
                <a:spcPct val="120000"/>
              </a:lnSpc>
              <a:spcBef>
                <a:spcPts val="600"/>
              </a:spcBef>
              <a:spcAft>
                <a:spcPts val="200"/>
              </a:spcAft>
              <a:buNone/>
            </a:pPr>
            <a:r>
              <a:rPr lang="en-US" sz="2400" b="1" dirty="0" smtClean="0"/>
              <a:t>New requirements adapted from DESV:</a:t>
            </a:r>
            <a:endParaRPr lang="en-US" sz="2400" b="1" dirty="0"/>
          </a:p>
          <a:p>
            <a:pPr marL="895350" lvl="1" indent="-266700">
              <a:lnSpc>
                <a:spcPct val="120000"/>
              </a:lnSpc>
              <a:spcBef>
                <a:spcPts val="0"/>
              </a:spcBef>
              <a:spcAft>
                <a:spcPts val="200"/>
              </a:spcAft>
            </a:pPr>
            <a:r>
              <a:rPr lang="en-US" sz="2400" dirty="0" smtClean="0"/>
              <a:t>Documentation of cryptographic architecture</a:t>
            </a:r>
            <a:endParaRPr lang="en-US" sz="2400" dirty="0"/>
          </a:p>
          <a:p>
            <a:pPr marL="895350" lvl="1" indent="-266700">
              <a:lnSpc>
                <a:spcPct val="120000"/>
              </a:lnSpc>
              <a:spcBef>
                <a:spcPts val="0"/>
              </a:spcBef>
              <a:spcAft>
                <a:spcPts val="200"/>
              </a:spcAft>
            </a:pPr>
            <a:r>
              <a:rPr lang="en-US" sz="2400" dirty="0" smtClean="0"/>
              <a:t>Detect and respond to </a:t>
            </a:r>
            <a:r>
              <a:rPr lang="en-US" sz="2400" dirty="0"/>
              <a:t>failures </a:t>
            </a:r>
            <a:r>
              <a:rPr lang="en-US" sz="2400" dirty="0" smtClean="0"/>
              <a:t>in critical security controls</a:t>
            </a:r>
          </a:p>
          <a:p>
            <a:pPr marL="895350" lvl="1" indent="-266700">
              <a:lnSpc>
                <a:spcPct val="120000"/>
              </a:lnSpc>
              <a:spcBef>
                <a:spcPts val="0"/>
              </a:spcBef>
              <a:spcAft>
                <a:spcPts val="200"/>
              </a:spcAft>
            </a:pPr>
            <a:r>
              <a:rPr lang="en-US" sz="2400" dirty="0" smtClean="0"/>
              <a:t>More frequent penetration </a:t>
            </a:r>
            <a:r>
              <a:rPr lang="en-US" sz="2400" dirty="0"/>
              <a:t>testing on segmentation </a:t>
            </a:r>
            <a:r>
              <a:rPr lang="en-US" sz="2400" dirty="0" smtClean="0"/>
              <a:t>controls</a:t>
            </a:r>
          </a:p>
          <a:p>
            <a:pPr marL="895350" lvl="1" indent="-266700">
              <a:lnSpc>
                <a:spcPct val="120000"/>
              </a:lnSpc>
              <a:spcBef>
                <a:spcPts val="0"/>
              </a:spcBef>
              <a:spcAft>
                <a:spcPts val="200"/>
              </a:spcAft>
            </a:pPr>
            <a:r>
              <a:rPr lang="en-US" sz="2400" dirty="0" smtClean="0"/>
              <a:t>Maintain a </a:t>
            </a:r>
            <a:r>
              <a:rPr lang="en-US" sz="2400" dirty="0"/>
              <a:t>formal PCI DSS compliance program</a:t>
            </a:r>
          </a:p>
          <a:p>
            <a:pPr marL="895350" lvl="1" indent="-266700">
              <a:lnSpc>
                <a:spcPct val="120000"/>
              </a:lnSpc>
              <a:spcBef>
                <a:spcPts val="0"/>
              </a:spcBef>
              <a:spcAft>
                <a:spcPts val="200"/>
              </a:spcAft>
            </a:pPr>
            <a:r>
              <a:rPr lang="en-US" sz="2400" dirty="0" smtClean="0"/>
              <a:t>Periodically confirm personnel </a:t>
            </a:r>
            <a:r>
              <a:rPr lang="en-US" sz="2400" dirty="0"/>
              <a:t>are following security policies and procedures</a:t>
            </a:r>
          </a:p>
          <a:p>
            <a:pPr marL="0" indent="0">
              <a:buNone/>
            </a:pPr>
            <a:endParaRPr lang="en-US" sz="2800" b="1" dirty="0" smtClean="0"/>
          </a:p>
          <a:p>
            <a:pPr marL="0" indent="0">
              <a:buNone/>
            </a:pPr>
            <a:r>
              <a:rPr lang="en-US" sz="2800" b="1" dirty="0" smtClean="0"/>
              <a:t>All new requirements future-dated to 1</a:t>
            </a:r>
            <a:r>
              <a:rPr lang="en-US" sz="2800" b="1" baseline="30000" dirty="0" smtClean="0"/>
              <a:t>st</a:t>
            </a:r>
            <a:r>
              <a:rPr lang="en-US" sz="2800" b="1" dirty="0" smtClean="0"/>
              <a:t> February 2018 </a:t>
            </a:r>
            <a:endParaRPr lang="en-US" sz="2800" b="1" dirty="0"/>
          </a:p>
        </p:txBody>
      </p:sp>
    </p:spTree>
    <p:extLst>
      <p:ext uri="{BB962C8B-B14F-4D97-AF65-F5344CB8AC3E}">
        <p14:creationId xmlns:p14="http://schemas.microsoft.com/office/powerpoint/2010/main" val="2804896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this does not mean</a:t>
            </a:r>
            <a:endParaRPr lang="en-GB" dirty="0"/>
          </a:p>
        </p:txBody>
      </p:sp>
      <p:sp>
        <p:nvSpPr>
          <p:cNvPr id="3" name="Content Placeholder 2"/>
          <p:cNvSpPr>
            <a:spLocks noGrp="1"/>
          </p:cNvSpPr>
          <p:nvPr>
            <p:ph idx="1"/>
          </p:nvPr>
        </p:nvSpPr>
        <p:spPr/>
        <p:txBody>
          <a:bodyPr/>
          <a:lstStyle/>
          <a:p>
            <a:r>
              <a:rPr lang="en-GB" dirty="0" smtClean="0"/>
              <a:t>Service Providers do not have to adopt and migrate to TLS1.1 or greater now</a:t>
            </a:r>
          </a:p>
          <a:p>
            <a:r>
              <a:rPr lang="en-GB" dirty="0" smtClean="0"/>
              <a:t>Service Providers have the same timeline as everyone else to migrate – 30</a:t>
            </a:r>
            <a:r>
              <a:rPr lang="en-GB" baseline="30000" dirty="0" smtClean="0"/>
              <a:t>th</a:t>
            </a:r>
            <a:r>
              <a:rPr lang="en-GB" dirty="0" smtClean="0"/>
              <a:t> June 2018</a:t>
            </a:r>
          </a:p>
          <a:p>
            <a:r>
              <a:rPr lang="en-GB" dirty="0" smtClean="0"/>
              <a:t>Service Providers </a:t>
            </a:r>
            <a:r>
              <a:rPr lang="en-GB" b="1" dirty="0" smtClean="0"/>
              <a:t>ARE </a:t>
            </a:r>
            <a:r>
              <a:rPr lang="en-GB" dirty="0" smtClean="0"/>
              <a:t>required to provide TLS1.1 or greater as an option to support Merchants who have migrated</a:t>
            </a:r>
            <a:endParaRPr lang="en-GB" b="1" dirty="0"/>
          </a:p>
        </p:txBody>
      </p:sp>
      <p:sp>
        <p:nvSpPr>
          <p:cNvPr id="4" name="Slide Number Placeholder 3"/>
          <p:cNvSpPr>
            <a:spLocks noGrp="1"/>
          </p:cNvSpPr>
          <p:nvPr>
            <p:ph type="sldNum" sz="quarter" idx="12"/>
          </p:nvPr>
        </p:nvSpPr>
        <p:spPr/>
        <p:txBody>
          <a:bodyPr/>
          <a:lstStyle/>
          <a:p>
            <a:fld id="{16671D1E-3923-4EEF-B256-479189BF4982}" type="slidenum">
              <a:rPr lang="en-US" smtClean="0"/>
              <a:t>25</a:t>
            </a:fld>
            <a:endParaRPr lang="en-US"/>
          </a:p>
        </p:txBody>
      </p:sp>
    </p:spTree>
    <p:extLst>
      <p:ext uri="{BB962C8B-B14F-4D97-AF65-F5344CB8AC3E}">
        <p14:creationId xmlns:p14="http://schemas.microsoft.com/office/powerpoint/2010/main" val="1236874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P2PE V2</a:t>
            </a:r>
            <a:endParaRPr lang="en-GB" dirty="0"/>
          </a:p>
        </p:txBody>
      </p:sp>
      <p:sp>
        <p:nvSpPr>
          <p:cNvPr id="3" name="Slide Number Placeholder 2"/>
          <p:cNvSpPr>
            <a:spLocks noGrp="1"/>
          </p:cNvSpPr>
          <p:nvPr>
            <p:ph type="sldNum" sz="quarter" idx="12"/>
          </p:nvPr>
        </p:nvSpPr>
        <p:spPr/>
        <p:txBody>
          <a:bodyPr/>
          <a:lstStyle/>
          <a:p>
            <a:fld id="{16671D1E-3923-4EEF-B256-479189BF4982}" type="slidenum">
              <a:rPr lang="en-US" smtClean="0"/>
              <a:t>26</a:t>
            </a:fld>
            <a:endParaRPr lang="en-US" dirty="0"/>
          </a:p>
        </p:txBody>
      </p:sp>
    </p:spTree>
    <p:extLst>
      <p:ext uri="{BB962C8B-B14F-4D97-AF65-F5344CB8AC3E}">
        <p14:creationId xmlns:p14="http://schemas.microsoft.com/office/powerpoint/2010/main" val="1737041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35195"/>
            <a:ext cx="10515600" cy="1325563"/>
          </a:xfrm>
        </p:spPr>
        <p:txBody>
          <a:bodyPr/>
          <a:lstStyle/>
          <a:p>
            <a:r>
              <a:rPr lang="en-US" dirty="0" smtClean="0">
                <a:ea typeface="Segoe UI" panose="020B0502040204020203" pitchFamily="34" charset="0"/>
                <a:cs typeface="Segoe UI" panose="020B0502040204020203" pitchFamily="34" charset="0"/>
              </a:rPr>
              <a:t>PCI Point-to-Point </a:t>
            </a:r>
            <a:r>
              <a:rPr lang="en-US" dirty="0">
                <a:ea typeface="Segoe UI" panose="020B0502040204020203" pitchFamily="34" charset="0"/>
                <a:cs typeface="Segoe UI" panose="020B0502040204020203" pitchFamily="34" charset="0"/>
              </a:rPr>
              <a:t>Encryption </a:t>
            </a:r>
            <a:r>
              <a:rPr lang="en-US" dirty="0" smtClean="0">
                <a:ea typeface="Segoe UI" panose="020B0502040204020203" pitchFamily="34" charset="0"/>
                <a:cs typeface="Segoe UI" panose="020B0502040204020203" pitchFamily="34" charset="0"/>
              </a:rPr>
              <a:t>(P2PE) v2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02908" y="1460758"/>
            <a:ext cx="7505700" cy="4276725"/>
          </a:xfrm>
          <a:prstGeom prst="rect">
            <a:avLst/>
          </a:prstGeom>
        </p:spPr>
      </p:pic>
    </p:spTree>
    <p:extLst>
      <p:ext uri="{BB962C8B-B14F-4D97-AF65-F5344CB8AC3E}">
        <p14:creationId xmlns:p14="http://schemas.microsoft.com/office/powerpoint/2010/main" val="784815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Arrow Connector 91"/>
          <p:cNvCxnSpPr/>
          <p:nvPr/>
        </p:nvCxnSpPr>
        <p:spPr>
          <a:xfrm flipV="1">
            <a:off x="5612172" y="4954830"/>
            <a:ext cx="0" cy="260746"/>
          </a:xfrm>
          <a:prstGeom prst="straightConnector1">
            <a:avLst/>
          </a:prstGeom>
          <a:noFill/>
          <a:ln w="38100" cap="flat" cmpd="sng" algn="ctr">
            <a:solidFill>
              <a:srgbClr val="ED4D26"/>
            </a:solidFill>
            <a:prstDash val="solid"/>
            <a:tailEnd type="none"/>
          </a:ln>
          <a:effectLst/>
        </p:spPr>
      </p:cxnSp>
      <p:cxnSp>
        <p:nvCxnSpPr>
          <p:cNvPr id="91" name="Straight Arrow Connector 90"/>
          <p:cNvCxnSpPr/>
          <p:nvPr/>
        </p:nvCxnSpPr>
        <p:spPr>
          <a:xfrm flipV="1">
            <a:off x="4162043" y="4954830"/>
            <a:ext cx="14598" cy="260746"/>
          </a:xfrm>
          <a:prstGeom prst="straightConnector1">
            <a:avLst/>
          </a:prstGeom>
          <a:noFill/>
          <a:ln w="38100" cap="flat" cmpd="sng" algn="ctr">
            <a:solidFill>
              <a:srgbClr val="ED4D26"/>
            </a:solidFill>
            <a:prstDash val="solid"/>
            <a:tailEnd type="none"/>
          </a:ln>
          <a:effectLst/>
        </p:spPr>
      </p:cxnSp>
      <p:sp>
        <p:nvSpPr>
          <p:cNvPr id="2" name="Title 1"/>
          <p:cNvSpPr>
            <a:spLocks noGrp="1"/>
          </p:cNvSpPr>
          <p:nvPr>
            <p:ph type="title"/>
          </p:nvPr>
        </p:nvSpPr>
        <p:spPr>
          <a:xfrm>
            <a:off x="617098" y="177380"/>
            <a:ext cx="10515600" cy="1105623"/>
          </a:xfrm>
        </p:spPr>
        <p:txBody>
          <a:bodyPr/>
          <a:lstStyle/>
          <a:p>
            <a:r>
              <a:rPr lang="en-GB" dirty="0" smtClean="0"/>
              <a:t>Why P2PE?</a:t>
            </a:r>
            <a:endParaRPr lang="en-GB" dirty="0"/>
          </a:p>
        </p:txBody>
      </p:sp>
      <p:cxnSp>
        <p:nvCxnSpPr>
          <p:cNvPr id="5" name="Straight Arrow Connector 4"/>
          <p:cNvCxnSpPr/>
          <p:nvPr/>
        </p:nvCxnSpPr>
        <p:spPr bwMode="auto">
          <a:xfrm flipH="1">
            <a:off x="4204271" y="2880159"/>
            <a:ext cx="323949" cy="379491"/>
          </a:xfrm>
          <a:prstGeom prst="straightConnector1">
            <a:avLst/>
          </a:prstGeom>
          <a:solidFill>
            <a:srgbClr val="E9EAC0"/>
          </a:solidFill>
          <a:ln w="12700" cap="flat" cmpd="sng" algn="ctr">
            <a:solidFill>
              <a:srgbClr val="006A71"/>
            </a:solidFill>
            <a:prstDash val="solid"/>
            <a:round/>
            <a:headEnd type="none" w="med" len="med"/>
            <a:tailEnd type="triangle"/>
          </a:ln>
          <a:effectLst/>
        </p:spPr>
      </p:cxnSp>
      <p:cxnSp>
        <p:nvCxnSpPr>
          <p:cNvPr id="6" name="Straight Arrow Connector 5"/>
          <p:cNvCxnSpPr/>
          <p:nvPr/>
        </p:nvCxnSpPr>
        <p:spPr bwMode="auto">
          <a:xfrm flipH="1">
            <a:off x="7686046" y="2902166"/>
            <a:ext cx="264315" cy="812192"/>
          </a:xfrm>
          <a:prstGeom prst="straightConnector1">
            <a:avLst/>
          </a:prstGeom>
          <a:solidFill>
            <a:srgbClr val="E9EAC0"/>
          </a:solidFill>
          <a:ln w="12700" cap="flat" cmpd="sng" algn="ctr">
            <a:solidFill>
              <a:srgbClr val="006A71"/>
            </a:solidFill>
            <a:prstDash val="solid"/>
            <a:round/>
            <a:headEnd type="none" w="med" len="med"/>
            <a:tailEnd type="triangle"/>
          </a:ln>
          <a:effectLst/>
        </p:spPr>
      </p:cxnSp>
      <p:cxnSp>
        <p:nvCxnSpPr>
          <p:cNvPr id="7" name="Straight Arrow Connector 6"/>
          <p:cNvCxnSpPr/>
          <p:nvPr/>
        </p:nvCxnSpPr>
        <p:spPr>
          <a:xfrm>
            <a:off x="4841754" y="4673886"/>
            <a:ext cx="0" cy="296295"/>
          </a:xfrm>
          <a:prstGeom prst="straightConnector1">
            <a:avLst/>
          </a:prstGeom>
          <a:noFill/>
          <a:ln w="38100" cap="flat" cmpd="sng" algn="ctr">
            <a:solidFill>
              <a:srgbClr val="ED4D26"/>
            </a:solidFill>
            <a:prstDash val="solid"/>
            <a:tailEnd type="none"/>
          </a:ln>
          <a:effectLst/>
        </p:spPr>
      </p:cxnSp>
      <p:cxnSp>
        <p:nvCxnSpPr>
          <p:cNvPr id="8" name="Straight Arrow Connector 7"/>
          <p:cNvCxnSpPr/>
          <p:nvPr/>
        </p:nvCxnSpPr>
        <p:spPr>
          <a:xfrm>
            <a:off x="5467470" y="5552186"/>
            <a:ext cx="1" cy="91326"/>
          </a:xfrm>
          <a:prstGeom prst="straightConnector1">
            <a:avLst/>
          </a:prstGeom>
          <a:noFill/>
          <a:ln w="38100" cap="flat" cmpd="sng" algn="ctr">
            <a:solidFill>
              <a:srgbClr val="ED4D26"/>
            </a:solidFill>
            <a:prstDash val="solid"/>
            <a:tailEnd type="none"/>
          </a:ln>
          <a:effectLst/>
        </p:spPr>
      </p:cxnSp>
      <p:cxnSp>
        <p:nvCxnSpPr>
          <p:cNvPr id="9" name="Straight Connector 8"/>
          <p:cNvCxnSpPr/>
          <p:nvPr/>
        </p:nvCxnSpPr>
        <p:spPr>
          <a:xfrm>
            <a:off x="4268959" y="4538582"/>
            <a:ext cx="1343213" cy="1"/>
          </a:xfrm>
          <a:prstGeom prst="line">
            <a:avLst/>
          </a:prstGeom>
          <a:noFill/>
          <a:ln w="38100" cap="flat" cmpd="sng" algn="ctr">
            <a:solidFill>
              <a:srgbClr val="ED4D26"/>
            </a:solidFill>
            <a:prstDash val="solid"/>
            <a:tailEnd type="none"/>
          </a:ln>
          <a:effectLst/>
        </p:spPr>
      </p:cxnSp>
      <p:sp>
        <p:nvSpPr>
          <p:cNvPr id="10" name="Rectangle 9"/>
          <p:cNvSpPr/>
          <p:nvPr/>
        </p:nvSpPr>
        <p:spPr>
          <a:xfrm>
            <a:off x="4594576" y="4095973"/>
            <a:ext cx="649822" cy="515166"/>
          </a:xfrm>
          <a:prstGeom prst="rect">
            <a:avLst/>
          </a:prstGeom>
          <a:solidFill>
            <a:sysClr val="window" lastClr="FFFFFF"/>
          </a:solidFill>
          <a:ln w="12700" cap="flat" cmpd="sng" algn="ctr">
            <a:noFill/>
            <a:prstDash val="solid"/>
          </a:ln>
          <a:effectLst/>
          <a:scene3d>
            <a:camera prst="orthographicFront">
              <a:rot lat="0" lon="0" rev="0"/>
            </a:camera>
            <a:lightRig rig="twoPt" dir="t">
              <a:rot lat="0" lon="0" rev="4800000"/>
            </a:lightRig>
          </a:scene3d>
          <a:sp3d prstMaterial="matte"/>
        </p:spPr>
        <p:txBody>
          <a:bodyPr rtlCol="0" anchor="ctr"/>
          <a:lstStyle/>
          <a:p>
            <a:pPr algn="ctr">
              <a:defRPr/>
            </a:pPr>
            <a:endParaRPr lang="en-US" sz="1050" kern="0" dirty="0">
              <a:solidFill>
                <a:prstClr val="black">
                  <a:lumMod val="65000"/>
                  <a:lumOff val="35000"/>
                </a:prstClr>
              </a:solidFill>
              <a:latin typeface="Calibri" panose="020F0502020204030204" pitchFamily="34" charset="0"/>
            </a:endParaRPr>
          </a:p>
        </p:txBody>
      </p:sp>
      <p:cxnSp>
        <p:nvCxnSpPr>
          <p:cNvPr id="11" name="Straight Arrow Connector 10"/>
          <p:cNvCxnSpPr/>
          <p:nvPr/>
        </p:nvCxnSpPr>
        <p:spPr>
          <a:xfrm>
            <a:off x="4162043" y="5552186"/>
            <a:ext cx="1" cy="91326"/>
          </a:xfrm>
          <a:prstGeom prst="straightConnector1">
            <a:avLst/>
          </a:prstGeom>
          <a:noFill/>
          <a:ln w="38100" cap="flat" cmpd="sng" algn="ctr">
            <a:solidFill>
              <a:srgbClr val="ED4D26"/>
            </a:solidFill>
            <a:prstDash val="solid"/>
            <a:tailEnd type="none"/>
          </a:ln>
          <a:effectLst/>
        </p:spPr>
      </p:cxnSp>
      <p:pic>
        <p:nvPicPr>
          <p:cNvPr id="15" name="Picture 1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19229" y="5218537"/>
            <a:ext cx="620906" cy="449721"/>
          </a:xfrm>
          <a:prstGeom prst="rect">
            <a:avLst/>
          </a:prstGeom>
        </p:spPr>
      </p:pic>
      <p:pic>
        <p:nvPicPr>
          <p:cNvPr id="16" name="Picture 1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28095" y="5217305"/>
            <a:ext cx="571174" cy="434195"/>
          </a:xfrm>
          <a:prstGeom prst="rect">
            <a:avLst/>
          </a:prstGeom>
        </p:spPr>
      </p:pic>
      <p:sp>
        <p:nvSpPr>
          <p:cNvPr id="17" name="TextBox 16"/>
          <p:cNvSpPr txBox="1"/>
          <p:nvPr/>
        </p:nvSpPr>
        <p:spPr>
          <a:xfrm>
            <a:off x="985793" y="2630748"/>
            <a:ext cx="1846604" cy="646331"/>
          </a:xfrm>
          <a:prstGeom prst="rect">
            <a:avLst/>
          </a:prstGeom>
          <a:noFill/>
        </p:spPr>
        <p:txBody>
          <a:bodyPr wrap="square" rtlCol="0">
            <a:spAutoFit/>
          </a:bodyPr>
          <a:lstStyle/>
          <a:p>
            <a:pPr algn="ctr">
              <a:defRPr/>
            </a:pPr>
            <a:r>
              <a:rPr lang="en-GB" kern="0" dirty="0">
                <a:solidFill>
                  <a:prstClr val="black">
                    <a:lumMod val="65000"/>
                    <a:lumOff val="35000"/>
                  </a:prstClr>
                </a:solidFill>
                <a:latin typeface="Arial" panose="020B0604020202020204" pitchFamily="34" charset="0"/>
                <a:cs typeface="Arial" panose="020B0604020202020204" pitchFamily="34" charset="0"/>
              </a:rPr>
              <a:t>Point of Interaction</a:t>
            </a:r>
          </a:p>
        </p:txBody>
      </p:sp>
      <p:sp>
        <p:nvSpPr>
          <p:cNvPr id="18" name="TextBox 17"/>
          <p:cNvSpPr txBox="1"/>
          <p:nvPr/>
        </p:nvSpPr>
        <p:spPr>
          <a:xfrm>
            <a:off x="4294846" y="3541634"/>
            <a:ext cx="1063874" cy="646331"/>
          </a:xfrm>
          <a:prstGeom prst="rect">
            <a:avLst/>
          </a:prstGeom>
          <a:noFill/>
        </p:spPr>
        <p:txBody>
          <a:bodyPr wrap="square" rtlCol="0">
            <a:spAutoFit/>
          </a:bodyPr>
          <a:lstStyle>
            <a:defPPr>
              <a:defRPr lang="en-US"/>
            </a:defPPr>
            <a:lvl1pPr algn="ctr">
              <a:defRPr sz="1000">
                <a:solidFill>
                  <a:schemeClr val="tx1">
                    <a:lumMod val="65000"/>
                    <a:lumOff val="35000"/>
                  </a:schemeClr>
                </a:solidFill>
              </a:defRPr>
            </a:lvl1pPr>
          </a:lstStyle>
          <a:p>
            <a:pPr>
              <a:defRPr/>
            </a:pPr>
            <a:r>
              <a:rPr lang="en-GB" sz="1800" b="1" kern="0" dirty="0">
                <a:solidFill>
                  <a:prstClr val="black">
                    <a:lumMod val="65000"/>
                    <a:lumOff val="35000"/>
                  </a:prstClr>
                </a:solidFill>
                <a:latin typeface="Arial" panose="020B0604020202020204" pitchFamily="34" charset="0"/>
                <a:cs typeface="Arial" panose="020B0604020202020204" pitchFamily="34" charset="0"/>
              </a:rPr>
              <a:t>Data </a:t>
            </a:r>
            <a:r>
              <a:rPr lang="en-GB" sz="1800" b="1" kern="0" dirty="0" err="1" smtClean="0">
                <a:solidFill>
                  <a:prstClr val="black">
                    <a:lumMod val="65000"/>
                    <a:lumOff val="35000"/>
                  </a:prstClr>
                </a:solidFill>
                <a:latin typeface="Arial" panose="020B0604020202020204" pitchFamily="34" charset="0"/>
                <a:cs typeface="Arial" panose="020B0604020202020204" pitchFamily="34" charset="0"/>
              </a:rPr>
              <a:t>center</a:t>
            </a:r>
            <a:endParaRPr lang="en-GB" sz="1800" b="1" kern="0" dirty="0">
              <a:solidFill>
                <a:prstClr val="black">
                  <a:lumMod val="65000"/>
                  <a:lumOff val="35000"/>
                </a:prstClr>
              </a:solidFill>
              <a:latin typeface="Arial" panose="020B0604020202020204" pitchFamily="34" charset="0"/>
              <a:cs typeface="Arial" panose="020B0604020202020204" pitchFamily="34" charset="0"/>
            </a:endParaRPr>
          </a:p>
        </p:txBody>
      </p:sp>
      <p:sp>
        <p:nvSpPr>
          <p:cNvPr id="19" name="TextBox 18"/>
          <p:cNvSpPr txBox="1"/>
          <p:nvPr/>
        </p:nvSpPr>
        <p:spPr>
          <a:xfrm>
            <a:off x="4925718" y="5649198"/>
            <a:ext cx="1499776" cy="369332"/>
          </a:xfrm>
          <a:prstGeom prst="rect">
            <a:avLst/>
          </a:prstGeom>
          <a:noFill/>
        </p:spPr>
        <p:txBody>
          <a:bodyPr wrap="square" rtlCol="0">
            <a:spAutoFit/>
          </a:bodyPr>
          <a:lstStyle>
            <a:defPPr>
              <a:defRPr lang="en-US"/>
            </a:defPPr>
            <a:lvl1pPr>
              <a:defRPr sz="1000">
                <a:solidFill>
                  <a:schemeClr val="tx1">
                    <a:lumMod val="65000"/>
                    <a:lumOff val="35000"/>
                  </a:schemeClr>
                </a:solidFill>
              </a:defRPr>
            </a:lvl1pPr>
          </a:lstStyle>
          <a:p>
            <a:pPr>
              <a:defRPr/>
            </a:pPr>
            <a:r>
              <a:rPr lang="en-GB" sz="1800" b="1" kern="0" dirty="0">
                <a:solidFill>
                  <a:prstClr val="black">
                    <a:lumMod val="65000"/>
                    <a:lumOff val="35000"/>
                  </a:prstClr>
                </a:solidFill>
                <a:latin typeface="Arial" panose="020B0604020202020204" pitchFamily="34" charset="0"/>
                <a:cs typeface="Arial" panose="020B0604020202020204" pitchFamily="34" charset="0"/>
              </a:rPr>
              <a:t>Ecommerce</a:t>
            </a:r>
          </a:p>
        </p:txBody>
      </p:sp>
      <p:sp>
        <p:nvSpPr>
          <p:cNvPr id="20" name="TextBox 19"/>
          <p:cNvSpPr txBox="1"/>
          <p:nvPr/>
        </p:nvSpPr>
        <p:spPr>
          <a:xfrm>
            <a:off x="3795747" y="5654539"/>
            <a:ext cx="761787" cy="369332"/>
          </a:xfrm>
          <a:prstGeom prst="rect">
            <a:avLst/>
          </a:prstGeom>
          <a:noFill/>
        </p:spPr>
        <p:txBody>
          <a:bodyPr wrap="square" rtlCol="0">
            <a:spAutoFit/>
          </a:bodyPr>
          <a:lstStyle/>
          <a:p>
            <a:pPr>
              <a:defRPr/>
            </a:pPr>
            <a:r>
              <a:rPr lang="en-GB" b="1" kern="0" dirty="0">
                <a:solidFill>
                  <a:prstClr val="black">
                    <a:lumMod val="65000"/>
                    <a:lumOff val="35000"/>
                  </a:prstClr>
                </a:solidFill>
                <a:latin typeface="Arial" panose="020B0604020202020204" pitchFamily="34" charset="0"/>
                <a:cs typeface="Arial" panose="020B0604020202020204" pitchFamily="34" charset="0"/>
              </a:rPr>
              <a:t>Moto</a:t>
            </a:r>
          </a:p>
        </p:txBody>
      </p:sp>
      <p:sp>
        <p:nvSpPr>
          <p:cNvPr id="21" name="TextBox 20"/>
          <p:cNvSpPr txBox="1"/>
          <p:nvPr/>
        </p:nvSpPr>
        <p:spPr>
          <a:xfrm>
            <a:off x="3111005" y="2826877"/>
            <a:ext cx="1259052" cy="646331"/>
          </a:xfrm>
          <a:prstGeom prst="rect">
            <a:avLst/>
          </a:prstGeom>
          <a:noFill/>
        </p:spPr>
        <p:txBody>
          <a:bodyPr wrap="square" rtlCol="0">
            <a:spAutoFit/>
          </a:bodyPr>
          <a:lstStyle/>
          <a:p>
            <a:pPr algn="ctr">
              <a:defRPr/>
            </a:pPr>
            <a:r>
              <a:rPr lang="en-GB" kern="0" dirty="0">
                <a:solidFill>
                  <a:prstClr val="black">
                    <a:lumMod val="65000"/>
                    <a:lumOff val="35000"/>
                  </a:prstClr>
                </a:solidFill>
                <a:latin typeface="Arial" panose="020B0604020202020204" pitchFamily="34" charset="0"/>
                <a:cs typeface="Arial" panose="020B0604020202020204" pitchFamily="34" charset="0"/>
              </a:rPr>
              <a:t>In Store Server</a:t>
            </a:r>
          </a:p>
        </p:txBody>
      </p:sp>
      <p:cxnSp>
        <p:nvCxnSpPr>
          <p:cNvPr id="22" name="Straight Arrow Connector 21"/>
          <p:cNvCxnSpPr/>
          <p:nvPr/>
        </p:nvCxnSpPr>
        <p:spPr>
          <a:xfrm>
            <a:off x="3371542" y="3714358"/>
            <a:ext cx="147120" cy="0"/>
          </a:xfrm>
          <a:prstGeom prst="straightConnector1">
            <a:avLst/>
          </a:prstGeom>
          <a:noFill/>
          <a:ln w="38100" cap="flat" cmpd="sng" algn="ctr">
            <a:solidFill>
              <a:srgbClr val="ED4D26"/>
            </a:solidFill>
            <a:prstDash val="solid"/>
            <a:tailEnd type="triangle"/>
          </a:ln>
          <a:effectLst/>
        </p:spPr>
      </p:cxnSp>
      <p:sp>
        <p:nvSpPr>
          <p:cNvPr id="23" name="TextBox 22"/>
          <p:cNvSpPr txBox="1"/>
          <p:nvPr/>
        </p:nvSpPr>
        <p:spPr>
          <a:xfrm>
            <a:off x="5543669" y="4351893"/>
            <a:ext cx="1403253" cy="646331"/>
          </a:xfrm>
          <a:prstGeom prst="rect">
            <a:avLst/>
          </a:prstGeom>
          <a:noFill/>
        </p:spPr>
        <p:txBody>
          <a:bodyPr wrap="square" rtlCol="0">
            <a:spAutoFit/>
          </a:bodyPr>
          <a:lstStyle/>
          <a:p>
            <a:pPr algn="ctr">
              <a:defRPr/>
            </a:pPr>
            <a:r>
              <a:rPr lang="en-GB" b="1" kern="0" dirty="0">
                <a:solidFill>
                  <a:prstClr val="black">
                    <a:lumMod val="65000"/>
                    <a:lumOff val="35000"/>
                  </a:prstClr>
                </a:solidFill>
                <a:latin typeface="Arial" panose="020B0604020202020204" pitchFamily="34" charset="0"/>
                <a:cs typeface="Arial" panose="020B0604020202020204" pitchFamily="34" charset="0"/>
              </a:rPr>
              <a:t>3</a:t>
            </a:r>
            <a:r>
              <a:rPr lang="en-GB" b="1" kern="0" baseline="30000" dirty="0">
                <a:solidFill>
                  <a:prstClr val="black">
                    <a:lumMod val="65000"/>
                    <a:lumOff val="35000"/>
                  </a:prstClr>
                </a:solidFill>
                <a:latin typeface="Arial" panose="020B0604020202020204" pitchFamily="34" charset="0"/>
                <a:cs typeface="Arial" panose="020B0604020202020204" pitchFamily="34" charset="0"/>
              </a:rPr>
              <a:t>rd</a:t>
            </a:r>
            <a:r>
              <a:rPr lang="en-GB" b="1" kern="0" dirty="0">
                <a:solidFill>
                  <a:prstClr val="black">
                    <a:lumMod val="65000"/>
                    <a:lumOff val="35000"/>
                  </a:prstClr>
                </a:solidFill>
                <a:latin typeface="Arial" panose="020B0604020202020204" pitchFamily="34" charset="0"/>
                <a:cs typeface="Arial" panose="020B0604020202020204" pitchFamily="34" charset="0"/>
              </a:rPr>
              <a:t> Party Processor</a:t>
            </a:r>
          </a:p>
        </p:txBody>
      </p:sp>
      <p:cxnSp>
        <p:nvCxnSpPr>
          <p:cNvPr id="27" name="Straight Connector 26"/>
          <p:cNvCxnSpPr/>
          <p:nvPr/>
        </p:nvCxnSpPr>
        <p:spPr>
          <a:xfrm>
            <a:off x="2527428" y="3714358"/>
            <a:ext cx="871594" cy="1"/>
          </a:xfrm>
          <a:prstGeom prst="line">
            <a:avLst/>
          </a:prstGeom>
          <a:noFill/>
          <a:ln w="38100" cap="flat" cmpd="sng" algn="ctr">
            <a:solidFill>
              <a:srgbClr val="ED4D26"/>
            </a:solidFill>
            <a:prstDash val="solid"/>
            <a:tailEnd type="none"/>
          </a:ln>
          <a:effectLst/>
        </p:spPr>
      </p:cxnSp>
      <p:sp>
        <p:nvSpPr>
          <p:cNvPr id="28" name="Freeform 5"/>
          <p:cNvSpPr>
            <a:spLocks noEditPoints="1"/>
          </p:cNvSpPr>
          <p:nvPr/>
        </p:nvSpPr>
        <p:spPr bwMode="auto">
          <a:xfrm>
            <a:off x="3581629" y="3521041"/>
            <a:ext cx="374624" cy="506373"/>
          </a:xfrm>
          <a:custGeom>
            <a:avLst/>
            <a:gdLst>
              <a:gd name="T0" fmla="*/ 320 w 320"/>
              <a:gd name="T1" fmla="*/ 315 h 434"/>
              <a:gd name="T2" fmla="*/ 254 w 320"/>
              <a:gd name="T3" fmla="*/ 401 h 434"/>
              <a:gd name="T4" fmla="*/ 254 w 320"/>
              <a:gd name="T5" fmla="*/ 33 h 434"/>
              <a:gd name="T6" fmla="*/ 320 w 320"/>
              <a:gd name="T7" fmla="*/ 120 h 434"/>
              <a:gd name="T8" fmla="*/ 320 w 320"/>
              <a:gd name="T9" fmla="*/ 315 h 434"/>
              <a:gd name="T10" fmla="*/ 17 w 320"/>
              <a:gd name="T11" fmla="*/ 0 h 434"/>
              <a:gd name="T12" fmla="*/ 225 w 320"/>
              <a:gd name="T13" fmla="*/ 0 h 434"/>
              <a:gd name="T14" fmla="*/ 242 w 320"/>
              <a:gd name="T15" fmla="*/ 18 h 434"/>
              <a:gd name="T16" fmla="*/ 242 w 320"/>
              <a:gd name="T17" fmla="*/ 417 h 434"/>
              <a:gd name="T18" fmla="*/ 225 w 320"/>
              <a:gd name="T19" fmla="*/ 434 h 434"/>
              <a:gd name="T20" fmla="*/ 17 w 320"/>
              <a:gd name="T21" fmla="*/ 434 h 434"/>
              <a:gd name="T22" fmla="*/ 0 w 320"/>
              <a:gd name="T23" fmla="*/ 417 h 434"/>
              <a:gd name="T24" fmla="*/ 0 w 320"/>
              <a:gd name="T25" fmla="*/ 18 h 434"/>
              <a:gd name="T26" fmla="*/ 17 w 320"/>
              <a:gd name="T27" fmla="*/ 0 h 434"/>
              <a:gd name="T28" fmla="*/ 43 w 320"/>
              <a:gd name="T29" fmla="*/ 397 h 434"/>
              <a:gd name="T30" fmla="*/ 199 w 320"/>
              <a:gd name="T31" fmla="*/ 397 h 434"/>
              <a:gd name="T32" fmla="*/ 211 w 320"/>
              <a:gd name="T33" fmla="*/ 385 h 434"/>
              <a:gd name="T34" fmla="*/ 199 w 320"/>
              <a:gd name="T35" fmla="*/ 373 h 434"/>
              <a:gd name="T36" fmla="*/ 43 w 320"/>
              <a:gd name="T37" fmla="*/ 373 h 434"/>
              <a:gd name="T38" fmla="*/ 31 w 320"/>
              <a:gd name="T39" fmla="*/ 385 h 434"/>
              <a:gd name="T40" fmla="*/ 43 w 320"/>
              <a:gd name="T41" fmla="*/ 397 h 434"/>
              <a:gd name="T42" fmla="*/ 43 w 320"/>
              <a:gd name="T43" fmla="*/ 342 h 434"/>
              <a:gd name="T44" fmla="*/ 199 w 320"/>
              <a:gd name="T45" fmla="*/ 342 h 434"/>
              <a:gd name="T46" fmla="*/ 211 w 320"/>
              <a:gd name="T47" fmla="*/ 330 h 434"/>
              <a:gd name="T48" fmla="*/ 199 w 320"/>
              <a:gd name="T49" fmla="*/ 318 h 434"/>
              <a:gd name="T50" fmla="*/ 43 w 320"/>
              <a:gd name="T51" fmla="*/ 318 h 434"/>
              <a:gd name="T52" fmla="*/ 31 w 320"/>
              <a:gd name="T53" fmla="*/ 330 h 434"/>
              <a:gd name="T54" fmla="*/ 43 w 320"/>
              <a:gd name="T55" fmla="*/ 342 h 434"/>
              <a:gd name="T56" fmla="*/ 43 w 320"/>
              <a:gd name="T57" fmla="*/ 293 h 434"/>
              <a:gd name="T58" fmla="*/ 199 w 320"/>
              <a:gd name="T59" fmla="*/ 293 h 434"/>
              <a:gd name="T60" fmla="*/ 211 w 320"/>
              <a:gd name="T61" fmla="*/ 281 h 434"/>
              <a:gd name="T62" fmla="*/ 199 w 320"/>
              <a:gd name="T63" fmla="*/ 269 h 434"/>
              <a:gd name="T64" fmla="*/ 43 w 320"/>
              <a:gd name="T65" fmla="*/ 269 h 434"/>
              <a:gd name="T66" fmla="*/ 31 w 320"/>
              <a:gd name="T67" fmla="*/ 281 h 434"/>
              <a:gd name="T68" fmla="*/ 43 w 320"/>
              <a:gd name="T69" fmla="*/ 293 h 434"/>
              <a:gd name="T70" fmla="*/ 47 w 320"/>
              <a:gd name="T71" fmla="*/ 236 h 434"/>
              <a:gd name="T72" fmla="*/ 63 w 320"/>
              <a:gd name="T73" fmla="*/ 220 h 434"/>
              <a:gd name="T74" fmla="*/ 47 w 320"/>
              <a:gd name="T75" fmla="*/ 204 h 434"/>
              <a:gd name="T76" fmla="*/ 31 w 320"/>
              <a:gd name="T77" fmla="*/ 220 h 434"/>
              <a:gd name="T78" fmla="*/ 47 w 320"/>
              <a:gd name="T79" fmla="*/ 23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434">
                <a:moveTo>
                  <a:pt x="320" y="315"/>
                </a:moveTo>
                <a:cubicBezTo>
                  <a:pt x="254" y="401"/>
                  <a:pt x="254" y="401"/>
                  <a:pt x="254" y="401"/>
                </a:cubicBezTo>
                <a:cubicBezTo>
                  <a:pt x="254" y="33"/>
                  <a:pt x="254" y="33"/>
                  <a:pt x="254" y="33"/>
                </a:cubicBezTo>
                <a:cubicBezTo>
                  <a:pt x="320" y="120"/>
                  <a:pt x="320" y="120"/>
                  <a:pt x="320" y="120"/>
                </a:cubicBezTo>
                <a:lnTo>
                  <a:pt x="320" y="315"/>
                </a:lnTo>
                <a:close/>
                <a:moveTo>
                  <a:pt x="17" y="0"/>
                </a:moveTo>
                <a:cubicBezTo>
                  <a:pt x="225" y="0"/>
                  <a:pt x="225" y="0"/>
                  <a:pt x="225" y="0"/>
                </a:cubicBezTo>
                <a:cubicBezTo>
                  <a:pt x="235" y="0"/>
                  <a:pt x="242" y="8"/>
                  <a:pt x="242" y="18"/>
                </a:cubicBezTo>
                <a:cubicBezTo>
                  <a:pt x="242" y="417"/>
                  <a:pt x="242" y="417"/>
                  <a:pt x="242" y="417"/>
                </a:cubicBezTo>
                <a:cubicBezTo>
                  <a:pt x="242" y="426"/>
                  <a:pt x="235" y="434"/>
                  <a:pt x="225" y="434"/>
                </a:cubicBezTo>
                <a:cubicBezTo>
                  <a:pt x="17" y="434"/>
                  <a:pt x="17" y="434"/>
                  <a:pt x="17" y="434"/>
                </a:cubicBezTo>
                <a:cubicBezTo>
                  <a:pt x="7" y="434"/>
                  <a:pt x="0" y="426"/>
                  <a:pt x="0" y="417"/>
                </a:cubicBezTo>
                <a:cubicBezTo>
                  <a:pt x="0" y="18"/>
                  <a:pt x="0" y="18"/>
                  <a:pt x="0" y="18"/>
                </a:cubicBezTo>
                <a:cubicBezTo>
                  <a:pt x="0" y="8"/>
                  <a:pt x="7" y="0"/>
                  <a:pt x="17" y="0"/>
                </a:cubicBezTo>
                <a:close/>
                <a:moveTo>
                  <a:pt x="43" y="397"/>
                </a:moveTo>
                <a:cubicBezTo>
                  <a:pt x="199" y="397"/>
                  <a:pt x="199" y="397"/>
                  <a:pt x="199" y="397"/>
                </a:cubicBezTo>
                <a:cubicBezTo>
                  <a:pt x="206" y="397"/>
                  <a:pt x="211" y="391"/>
                  <a:pt x="211" y="385"/>
                </a:cubicBezTo>
                <a:cubicBezTo>
                  <a:pt x="211" y="378"/>
                  <a:pt x="206" y="373"/>
                  <a:pt x="199" y="373"/>
                </a:cubicBezTo>
                <a:cubicBezTo>
                  <a:pt x="43" y="373"/>
                  <a:pt x="43" y="373"/>
                  <a:pt x="43" y="373"/>
                </a:cubicBezTo>
                <a:cubicBezTo>
                  <a:pt x="36" y="373"/>
                  <a:pt x="31" y="378"/>
                  <a:pt x="31" y="385"/>
                </a:cubicBezTo>
                <a:cubicBezTo>
                  <a:pt x="31" y="391"/>
                  <a:pt x="36" y="397"/>
                  <a:pt x="43" y="397"/>
                </a:cubicBezTo>
                <a:close/>
                <a:moveTo>
                  <a:pt x="43" y="342"/>
                </a:moveTo>
                <a:cubicBezTo>
                  <a:pt x="199" y="342"/>
                  <a:pt x="199" y="342"/>
                  <a:pt x="199" y="342"/>
                </a:cubicBezTo>
                <a:cubicBezTo>
                  <a:pt x="206" y="342"/>
                  <a:pt x="211" y="337"/>
                  <a:pt x="211" y="330"/>
                </a:cubicBezTo>
                <a:cubicBezTo>
                  <a:pt x="211" y="324"/>
                  <a:pt x="206" y="318"/>
                  <a:pt x="199" y="318"/>
                </a:cubicBezTo>
                <a:cubicBezTo>
                  <a:pt x="43" y="318"/>
                  <a:pt x="43" y="318"/>
                  <a:pt x="43" y="318"/>
                </a:cubicBezTo>
                <a:cubicBezTo>
                  <a:pt x="36" y="318"/>
                  <a:pt x="31" y="324"/>
                  <a:pt x="31" y="330"/>
                </a:cubicBezTo>
                <a:cubicBezTo>
                  <a:pt x="31" y="337"/>
                  <a:pt x="36" y="342"/>
                  <a:pt x="43" y="342"/>
                </a:cubicBezTo>
                <a:close/>
                <a:moveTo>
                  <a:pt x="43" y="293"/>
                </a:moveTo>
                <a:cubicBezTo>
                  <a:pt x="199" y="293"/>
                  <a:pt x="199" y="293"/>
                  <a:pt x="199" y="293"/>
                </a:cubicBezTo>
                <a:cubicBezTo>
                  <a:pt x="206" y="293"/>
                  <a:pt x="211" y="287"/>
                  <a:pt x="211" y="281"/>
                </a:cubicBezTo>
                <a:cubicBezTo>
                  <a:pt x="211" y="274"/>
                  <a:pt x="206" y="269"/>
                  <a:pt x="199" y="269"/>
                </a:cubicBezTo>
                <a:cubicBezTo>
                  <a:pt x="43" y="269"/>
                  <a:pt x="43" y="269"/>
                  <a:pt x="43" y="269"/>
                </a:cubicBezTo>
                <a:cubicBezTo>
                  <a:pt x="36" y="269"/>
                  <a:pt x="31" y="274"/>
                  <a:pt x="31" y="281"/>
                </a:cubicBezTo>
                <a:cubicBezTo>
                  <a:pt x="31" y="287"/>
                  <a:pt x="36" y="293"/>
                  <a:pt x="43" y="293"/>
                </a:cubicBezTo>
                <a:close/>
                <a:moveTo>
                  <a:pt x="47" y="236"/>
                </a:moveTo>
                <a:cubicBezTo>
                  <a:pt x="56" y="236"/>
                  <a:pt x="63" y="229"/>
                  <a:pt x="63" y="220"/>
                </a:cubicBezTo>
                <a:cubicBezTo>
                  <a:pt x="63" y="211"/>
                  <a:pt x="56" y="204"/>
                  <a:pt x="47" y="204"/>
                </a:cubicBezTo>
                <a:cubicBezTo>
                  <a:pt x="38" y="204"/>
                  <a:pt x="31" y="211"/>
                  <a:pt x="31" y="220"/>
                </a:cubicBezTo>
                <a:cubicBezTo>
                  <a:pt x="31" y="229"/>
                  <a:pt x="38" y="236"/>
                  <a:pt x="47" y="236"/>
                </a:cubicBezTo>
                <a:close/>
              </a:path>
            </a:pathLst>
          </a:custGeom>
          <a:solidFill>
            <a:sysClr val="window" lastClr="FFFFFF">
              <a:lumMod val="65000"/>
            </a:sysClr>
          </a:solidFill>
          <a:ln>
            <a:noFill/>
          </a:ln>
        </p:spPr>
        <p:txBody>
          <a:bodyPr vert="horz" wrap="square" lIns="68580" tIns="34290" rIns="68580" bIns="34290" numCol="1" anchor="t" anchorCtr="0" compatLnSpc="1">
            <a:prstTxWarp prst="textNoShape">
              <a:avLst/>
            </a:prstTxWarp>
          </a:bodyPr>
          <a:lstStyle/>
          <a:p>
            <a:pPr>
              <a:defRPr/>
            </a:pPr>
            <a:endParaRPr lang="en-US" sz="1050" kern="0">
              <a:solidFill>
                <a:prstClr val="black"/>
              </a:solidFill>
            </a:endParaRPr>
          </a:p>
        </p:txBody>
      </p:sp>
      <p:cxnSp>
        <p:nvCxnSpPr>
          <p:cNvPr id="29" name="Straight Connector 28"/>
          <p:cNvCxnSpPr/>
          <p:nvPr/>
        </p:nvCxnSpPr>
        <p:spPr>
          <a:xfrm>
            <a:off x="4176641" y="4970181"/>
            <a:ext cx="1453041" cy="1"/>
          </a:xfrm>
          <a:prstGeom prst="line">
            <a:avLst/>
          </a:prstGeom>
          <a:noFill/>
          <a:ln w="38100" cap="flat" cmpd="sng" algn="ctr">
            <a:solidFill>
              <a:srgbClr val="ED4D26"/>
            </a:solidFill>
            <a:prstDash val="solid"/>
            <a:tailEnd type="none"/>
          </a:ln>
          <a:effectLst/>
        </p:spPr>
      </p:cxnSp>
      <p:sp>
        <p:nvSpPr>
          <p:cNvPr id="30" name="Freeform 5"/>
          <p:cNvSpPr>
            <a:spLocks noEditPoints="1"/>
          </p:cNvSpPr>
          <p:nvPr/>
        </p:nvSpPr>
        <p:spPr bwMode="auto">
          <a:xfrm>
            <a:off x="4536484" y="4120051"/>
            <a:ext cx="374624" cy="506373"/>
          </a:xfrm>
          <a:custGeom>
            <a:avLst/>
            <a:gdLst>
              <a:gd name="T0" fmla="*/ 320 w 320"/>
              <a:gd name="T1" fmla="*/ 315 h 434"/>
              <a:gd name="T2" fmla="*/ 254 w 320"/>
              <a:gd name="T3" fmla="*/ 401 h 434"/>
              <a:gd name="T4" fmla="*/ 254 w 320"/>
              <a:gd name="T5" fmla="*/ 33 h 434"/>
              <a:gd name="T6" fmla="*/ 320 w 320"/>
              <a:gd name="T7" fmla="*/ 120 h 434"/>
              <a:gd name="T8" fmla="*/ 320 w 320"/>
              <a:gd name="T9" fmla="*/ 315 h 434"/>
              <a:gd name="T10" fmla="*/ 17 w 320"/>
              <a:gd name="T11" fmla="*/ 0 h 434"/>
              <a:gd name="T12" fmla="*/ 225 w 320"/>
              <a:gd name="T13" fmla="*/ 0 h 434"/>
              <a:gd name="T14" fmla="*/ 242 w 320"/>
              <a:gd name="T15" fmla="*/ 18 h 434"/>
              <a:gd name="T16" fmla="*/ 242 w 320"/>
              <a:gd name="T17" fmla="*/ 417 h 434"/>
              <a:gd name="T18" fmla="*/ 225 w 320"/>
              <a:gd name="T19" fmla="*/ 434 h 434"/>
              <a:gd name="T20" fmla="*/ 17 w 320"/>
              <a:gd name="T21" fmla="*/ 434 h 434"/>
              <a:gd name="T22" fmla="*/ 0 w 320"/>
              <a:gd name="T23" fmla="*/ 417 h 434"/>
              <a:gd name="T24" fmla="*/ 0 w 320"/>
              <a:gd name="T25" fmla="*/ 18 h 434"/>
              <a:gd name="T26" fmla="*/ 17 w 320"/>
              <a:gd name="T27" fmla="*/ 0 h 434"/>
              <a:gd name="T28" fmla="*/ 43 w 320"/>
              <a:gd name="T29" fmla="*/ 397 h 434"/>
              <a:gd name="T30" fmla="*/ 199 w 320"/>
              <a:gd name="T31" fmla="*/ 397 h 434"/>
              <a:gd name="T32" fmla="*/ 211 w 320"/>
              <a:gd name="T33" fmla="*/ 385 h 434"/>
              <a:gd name="T34" fmla="*/ 199 w 320"/>
              <a:gd name="T35" fmla="*/ 373 h 434"/>
              <a:gd name="T36" fmla="*/ 43 w 320"/>
              <a:gd name="T37" fmla="*/ 373 h 434"/>
              <a:gd name="T38" fmla="*/ 31 w 320"/>
              <a:gd name="T39" fmla="*/ 385 h 434"/>
              <a:gd name="T40" fmla="*/ 43 w 320"/>
              <a:gd name="T41" fmla="*/ 397 h 434"/>
              <a:gd name="T42" fmla="*/ 43 w 320"/>
              <a:gd name="T43" fmla="*/ 342 h 434"/>
              <a:gd name="T44" fmla="*/ 199 w 320"/>
              <a:gd name="T45" fmla="*/ 342 h 434"/>
              <a:gd name="T46" fmla="*/ 211 w 320"/>
              <a:gd name="T47" fmla="*/ 330 h 434"/>
              <a:gd name="T48" fmla="*/ 199 w 320"/>
              <a:gd name="T49" fmla="*/ 318 h 434"/>
              <a:gd name="T50" fmla="*/ 43 w 320"/>
              <a:gd name="T51" fmla="*/ 318 h 434"/>
              <a:gd name="T52" fmla="*/ 31 w 320"/>
              <a:gd name="T53" fmla="*/ 330 h 434"/>
              <a:gd name="T54" fmla="*/ 43 w 320"/>
              <a:gd name="T55" fmla="*/ 342 h 434"/>
              <a:gd name="T56" fmla="*/ 43 w 320"/>
              <a:gd name="T57" fmla="*/ 293 h 434"/>
              <a:gd name="T58" fmla="*/ 199 w 320"/>
              <a:gd name="T59" fmla="*/ 293 h 434"/>
              <a:gd name="T60" fmla="*/ 211 w 320"/>
              <a:gd name="T61" fmla="*/ 281 h 434"/>
              <a:gd name="T62" fmla="*/ 199 w 320"/>
              <a:gd name="T63" fmla="*/ 269 h 434"/>
              <a:gd name="T64" fmla="*/ 43 w 320"/>
              <a:gd name="T65" fmla="*/ 269 h 434"/>
              <a:gd name="T66" fmla="*/ 31 w 320"/>
              <a:gd name="T67" fmla="*/ 281 h 434"/>
              <a:gd name="T68" fmla="*/ 43 w 320"/>
              <a:gd name="T69" fmla="*/ 293 h 434"/>
              <a:gd name="T70" fmla="*/ 47 w 320"/>
              <a:gd name="T71" fmla="*/ 236 h 434"/>
              <a:gd name="T72" fmla="*/ 63 w 320"/>
              <a:gd name="T73" fmla="*/ 220 h 434"/>
              <a:gd name="T74" fmla="*/ 47 w 320"/>
              <a:gd name="T75" fmla="*/ 204 h 434"/>
              <a:gd name="T76" fmla="*/ 31 w 320"/>
              <a:gd name="T77" fmla="*/ 220 h 434"/>
              <a:gd name="T78" fmla="*/ 47 w 320"/>
              <a:gd name="T79" fmla="*/ 23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434">
                <a:moveTo>
                  <a:pt x="320" y="315"/>
                </a:moveTo>
                <a:cubicBezTo>
                  <a:pt x="254" y="401"/>
                  <a:pt x="254" y="401"/>
                  <a:pt x="254" y="401"/>
                </a:cubicBezTo>
                <a:cubicBezTo>
                  <a:pt x="254" y="33"/>
                  <a:pt x="254" y="33"/>
                  <a:pt x="254" y="33"/>
                </a:cubicBezTo>
                <a:cubicBezTo>
                  <a:pt x="320" y="120"/>
                  <a:pt x="320" y="120"/>
                  <a:pt x="320" y="120"/>
                </a:cubicBezTo>
                <a:lnTo>
                  <a:pt x="320" y="315"/>
                </a:lnTo>
                <a:close/>
                <a:moveTo>
                  <a:pt x="17" y="0"/>
                </a:moveTo>
                <a:cubicBezTo>
                  <a:pt x="225" y="0"/>
                  <a:pt x="225" y="0"/>
                  <a:pt x="225" y="0"/>
                </a:cubicBezTo>
                <a:cubicBezTo>
                  <a:pt x="235" y="0"/>
                  <a:pt x="242" y="8"/>
                  <a:pt x="242" y="18"/>
                </a:cubicBezTo>
                <a:cubicBezTo>
                  <a:pt x="242" y="417"/>
                  <a:pt x="242" y="417"/>
                  <a:pt x="242" y="417"/>
                </a:cubicBezTo>
                <a:cubicBezTo>
                  <a:pt x="242" y="426"/>
                  <a:pt x="235" y="434"/>
                  <a:pt x="225" y="434"/>
                </a:cubicBezTo>
                <a:cubicBezTo>
                  <a:pt x="17" y="434"/>
                  <a:pt x="17" y="434"/>
                  <a:pt x="17" y="434"/>
                </a:cubicBezTo>
                <a:cubicBezTo>
                  <a:pt x="7" y="434"/>
                  <a:pt x="0" y="426"/>
                  <a:pt x="0" y="417"/>
                </a:cubicBezTo>
                <a:cubicBezTo>
                  <a:pt x="0" y="18"/>
                  <a:pt x="0" y="18"/>
                  <a:pt x="0" y="18"/>
                </a:cubicBezTo>
                <a:cubicBezTo>
                  <a:pt x="0" y="8"/>
                  <a:pt x="7" y="0"/>
                  <a:pt x="17" y="0"/>
                </a:cubicBezTo>
                <a:close/>
                <a:moveTo>
                  <a:pt x="43" y="397"/>
                </a:moveTo>
                <a:cubicBezTo>
                  <a:pt x="199" y="397"/>
                  <a:pt x="199" y="397"/>
                  <a:pt x="199" y="397"/>
                </a:cubicBezTo>
                <a:cubicBezTo>
                  <a:pt x="206" y="397"/>
                  <a:pt x="211" y="391"/>
                  <a:pt x="211" y="385"/>
                </a:cubicBezTo>
                <a:cubicBezTo>
                  <a:pt x="211" y="378"/>
                  <a:pt x="206" y="373"/>
                  <a:pt x="199" y="373"/>
                </a:cubicBezTo>
                <a:cubicBezTo>
                  <a:pt x="43" y="373"/>
                  <a:pt x="43" y="373"/>
                  <a:pt x="43" y="373"/>
                </a:cubicBezTo>
                <a:cubicBezTo>
                  <a:pt x="36" y="373"/>
                  <a:pt x="31" y="378"/>
                  <a:pt x="31" y="385"/>
                </a:cubicBezTo>
                <a:cubicBezTo>
                  <a:pt x="31" y="391"/>
                  <a:pt x="36" y="397"/>
                  <a:pt x="43" y="397"/>
                </a:cubicBezTo>
                <a:close/>
                <a:moveTo>
                  <a:pt x="43" y="342"/>
                </a:moveTo>
                <a:cubicBezTo>
                  <a:pt x="199" y="342"/>
                  <a:pt x="199" y="342"/>
                  <a:pt x="199" y="342"/>
                </a:cubicBezTo>
                <a:cubicBezTo>
                  <a:pt x="206" y="342"/>
                  <a:pt x="211" y="337"/>
                  <a:pt x="211" y="330"/>
                </a:cubicBezTo>
                <a:cubicBezTo>
                  <a:pt x="211" y="324"/>
                  <a:pt x="206" y="318"/>
                  <a:pt x="199" y="318"/>
                </a:cubicBezTo>
                <a:cubicBezTo>
                  <a:pt x="43" y="318"/>
                  <a:pt x="43" y="318"/>
                  <a:pt x="43" y="318"/>
                </a:cubicBezTo>
                <a:cubicBezTo>
                  <a:pt x="36" y="318"/>
                  <a:pt x="31" y="324"/>
                  <a:pt x="31" y="330"/>
                </a:cubicBezTo>
                <a:cubicBezTo>
                  <a:pt x="31" y="337"/>
                  <a:pt x="36" y="342"/>
                  <a:pt x="43" y="342"/>
                </a:cubicBezTo>
                <a:close/>
                <a:moveTo>
                  <a:pt x="43" y="293"/>
                </a:moveTo>
                <a:cubicBezTo>
                  <a:pt x="199" y="293"/>
                  <a:pt x="199" y="293"/>
                  <a:pt x="199" y="293"/>
                </a:cubicBezTo>
                <a:cubicBezTo>
                  <a:pt x="206" y="293"/>
                  <a:pt x="211" y="287"/>
                  <a:pt x="211" y="281"/>
                </a:cubicBezTo>
                <a:cubicBezTo>
                  <a:pt x="211" y="274"/>
                  <a:pt x="206" y="269"/>
                  <a:pt x="199" y="269"/>
                </a:cubicBezTo>
                <a:cubicBezTo>
                  <a:pt x="43" y="269"/>
                  <a:pt x="43" y="269"/>
                  <a:pt x="43" y="269"/>
                </a:cubicBezTo>
                <a:cubicBezTo>
                  <a:pt x="36" y="269"/>
                  <a:pt x="31" y="274"/>
                  <a:pt x="31" y="281"/>
                </a:cubicBezTo>
                <a:cubicBezTo>
                  <a:pt x="31" y="287"/>
                  <a:pt x="36" y="293"/>
                  <a:pt x="43" y="293"/>
                </a:cubicBezTo>
                <a:close/>
                <a:moveTo>
                  <a:pt x="47" y="236"/>
                </a:moveTo>
                <a:cubicBezTo>
                  <a:pt x="56" y="236"/>
                  <a:pt x="63" y="229"/>
                  <a:pt x="63" y="220"/>
                </a:cubicBezTo>
                <a:cubicBezTo>
                  <a:pt x="63" y="211"/>
                  <a:pt x="56" y="204"/>
                  <a:pt x="47" y="204"/>
                </a:cubicBezTo>
                <a:cubicBezTo>
                  <a:pt x="38" y="204"/>
                  <a:pt x="31" y="211"/>
                  <a:pt x="31" y="220"/>
                </a:cubicBezTo>
                <a:cubicBezTo>
                  <a:pt x="31" y="229"/>
                  <a:pt x="38" y="236"/>
                  <a:pt x="47" y="236"/>
                </a:cubicBezTo>
                <a:close/>
              </a:path>
            </a:pathLst>
          </a:custGeom>
          <a:solidFill>
            <a:sysClr val="window" lastClr="FFFFFF">
              <a:lumMod val="65000"/>
            </a:sysClr>
          </a:solidFill>
          <a:ln>
            <a:noFill/>
          </a:ln>
        </p:spPr>
        <p:txBody>
          <a:bodyPr vert="horz" wrap="square" lIns="68580" tIns="34290" rIns="68580" bIns="34290" numCol="1" anchor="t" anchorCtr="0" compatLnSpc="1">
            <a:prstTxWarp prst="textNoShape">
              <a:avLst/>
            </a:prstTxWarp>
          </a:bodyPr>
          <a:lstStyle/>
          <a:p>
            <a:pPr>
              <a:defRPr/>
            </a:pPr>
            <a:endParaRPr lang="en-US" sz="1050" kern="0">
              <a:solidFill>
                <a:prstClr val="black"/>
              </a:solidFill>
            </a:endParaRPr>
          </a:p>
        </p:txBody>
      </p:sp>
      <p:sp>
        <p:nvSpPr>
          <p:cNvPr id="31" name="Freeform 5"/>
          <p:cNvSpPr>
            <a:spLocks noEditPoints="1"/>
          </p:cNvSpPr>
          <p:nvPr/>
        </p:nvSpPr>
        <p:spPr bwMode="auto">
          <a:xfrm>
            <a:off x="4841754" y="4120051"/>
            <a:ext cx="374624" cy="506373"/>
          </a:xfrm>
          <a:custGeom>
            <a:avLst/>
            <a:gdLst>
              <a:gd name="T0" fmla="*/ 320 w 320"/>
              <a:gd name="T1" fmla="*/ 315 h 434"/>
              <a:gd name="T2" fmla="*/ 254 w 320"/>
              <a:gd name="T3" fmla="*/ 401 h 434"/>
              <a:gd name="T4" fmla="*/ 254 w 320"/>
              <a:gd name="T5" fmla="*/ 33 h 434"/>
              <a:gd name="T6" fmla="*/ 320 w 320"/>
              <a:gd name="T7" fmla="*/ 120 h 434"/>
              <a:gd name="T8" fmla="*/ 320 w 320"/>
              <a:gd name="T9" fmla="*/ 315 h 434"/>
              <a:gd name="T10" fmla="*/ 17 w 320"/>
              <a:gd name="T11" fmla="*/ 0 h 434"/>
              <a:gd name="T12" fmla="*/ 225 w 320"/>
              <a:gd name="T13" fmla="*/ 0 h 434"/>
              <a:gd name="T14" fmla="*/ 242 w 320"/>
              <a:gd name="T15" fmla="*/ 18 h 434"/>
              <a:gd name="T16" fmla="*/ 242 w 320"/>
              <a:gd name="T17" fmla="*/ 417 h 434"/>
              <a:gd name="T18" fmla="*/ 225 w 320"/>
              <a:gd name="T19" fmla="*/ 434 h 434"/>
              <a:gd name="T20" fmla="*/ 17 w 320"/>
              <a:gd name="T21" fmla="*/ 434 h 434"/>
              <a:gd name="T22" fmla="*/ 0 w 320"/>
              <a:gd name="T23" fmla="*/ 417 h 434"/>
              <a:gd name="T24" fmla="*/ 0 w 320"/>
              <a:gd name="T25" fmla="*/ 18 h 434"/>
              <a:gd name="T26" fmla="*/ 17 w 320"/>
              <a:gd name="T27" fmla="*/ 0 h 434"/>
              <a:gd name="T28" fmla="*/ 43 w 320"/>
              <a:gd name="T29" fmla="*/ 397 h 434"/>
              <a:gd name="T30" fmla="*/ 199 w 320"/>
              <a:gd name="T31" fmla="*/ 397 h 434"/>
              <a:gd name="T32" fmla="*/ 211 w 320"/>
              <a:gd name="T33" fmla="*/ 385 h 434"/>
              <a:gd name="T34" fmla="*/ 199 w 320"/>
              <a:gd name="T35" fmla="*/ 373 h 434"/>
              <a:gd name="T36" fmla="*/ 43 w 320"/>
              <a:gd name="T37" fmla="*/ 373 h 434"/>
              <a:gd name="T38" fmla="*/ 31 w 320"/>
              <a:gd name="T39" fmla="*/ 385 h 434"/>
              <a:gd name="T40" fmla="*/ 43 w 320"/>
              <a:gd name="T41" fmla="*/ 397 h 434"/>
              <a:gd name="T42" fmla="*/ 43 w 320"/>
              <a:gd name="T43" fmla="*/ 342 h 434"/>
              <a:gd name="T44" fmla="*/ 199 w 320"/>
              <a:gd name="T45" fmla="*/ 342 h 434"/>
              <a:gd name="T46" fmla="*/ 211 w 320"/>
              <a:gd name="T47" fmla="*/ 330 h 434"/>
              <a:gd name="T48" fmla="*/ 199 w 320"/>
              <a:gd name="T49" fmla="*/ 318 h 434"/>
              <a:gd name="T50" fmla="*/ 43 w 320"/>
              <a:gd name="T51" fmla="*/ 318 h 434"/>
              <a:gd name="T52" fmla="*/ 31 w 320"/>
              <a:gd name="T53" fmla="*/ 330 h 434"/>
              <a:gd name="T54" fmla="*/ 43 w 320"/>
              <a:gd name="T55" fmla="*/ 342 h 434"/>
              <a:gd name="T56" fmla="*/ 43 w 320"/>
              <a:gd name="T57" fmla="*/ 293 h 434"/>
              <a:gd name="T58" fmla="*/ 199 w 320"/>
              <a:gd name="T59" fmla="*/ 293 h 434"/>
              <a:gd name="T60" fmla="*/ 211 w 320"/>
              <a:gd name="T61" fmla="*/ 281 h 434"/>
              <a:gd name="T62" fmla="*/ 199 w 320"/>
              <a:gd name="T63" fmla="*/ 269 h 434"/>
              <a:gd name="T64" fmla="*/ 43 w 320"/>
              <a:gd name="T65" fmla="*/ 269 h 434"/>
              <a:gd name="T66" fmla="*/ 31 w 320"/>
              <a:gd name="T67" fmla="*/ 281 h 434"/>
              <a:gd name="T68" fmla="*/ 43 w 320"/>
              <a:gd name="T69" fmla="*/ 293 h 434"/>
              <a:gd name="T70" fmla="*/ 47 w 320"/>
              <a:gd name="T71" fmla="*/ 236 h 434"/>
              <a:gd name="T72" fmla="*/ 63 w 320"/>
              <a:gd name="T73" fmla="*/ 220 h 434"/>
              <a:gd name="T74" fmla="*/ 47 w 320"/>
              <a:gd name="T75" fmla="*/ 204 h 434"/>
              <a:gd name="T76" fmla="*/ 31 w 320"/>
              <a:gd name="T77" fmla="*/ 220 h 434"/>
              <a:gd name="T78" fmla="*/ 47 w 320"/>
              <a:gd name="T79" fmla="*/ 23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434">
                <a:moveTo>
                  <a:pt x="320" y="315"/>
                </a:moveTo>
                <a:cubicBezTo>
                  <a:pt x="254" y="401"/>
                  <a:pt x="254" y="401"/>
                  <a:pt x="254" y="401"/>
                </a:cubicBezTo>
                <a:cubicBezTo>
                  <a:pt x="254" y="33"/>
                  <a:pt x="254" y="33"/>
                  <a:pt x="254" y="33"/>
                </a:cubicBezTo>
                <a:cubicBezTo>
                  <a:pt x="320" y="120"/>
                  <a:pt x="320" y="120"/>
                  <a:pt x="320" y="120"/>
                </a:cubicBezTo>
                <a:lnTo>
                  <a:pt x="320" y="315"/>
                </a:lnTo>
                <a:close/>
                <a:moveTo>
                  <a:pt x="17" y="0"/>
                </a:moveTo>
                <a:cubicBezTo>
                  <a:pt x="225" y="0"/>
                  <a:pt x="225" y="0"/>
                  <a:pt x="225" y="0"/>
                </a:cubicBezTo>
                <a:cubicBezTo>
                  <a:pt x="235" y="0"/>
                  <a:pt x="242" y="8"/>
                  <a:pt x="242" y="18"/>
                </a:cubicBezTo>
                <a:cubicBezTo>
                  <a:pt x="242" y="417"/>
                  <a:pt x="242" y="417"/>
                  <a:pt x="242" y="417"/>
                </a:cubicBezTo>
                <a:cubicBezTo>
                  <a:pt x="242" y="426"/>
                  <a:pt x="235" y="434"/>
                  <a:pt x="225" y="434"/>
                </a:cubicBezTo>
                <a:cubicBezTo>
                  <a:pt x="17" y="434"/>
                  <a:pt x="17" y="434"/>
                  <a:pt x="17" y="434"/>
                </a:cubicBezTo>
                <a:cubicBezTo>
                  <a:pt x="7" y="434"/>
                  <a:pt x="0" y="426"/>
                  <a:pt x="0" y="417"/>
                </a:cubicBezTo>
                <a:cubicBezTo>
                  <a:pt x="0" y="18"/>
                  <a:pt x="0" y="18"/>
                  <a:pt x="0" y="18"/>
                </a:cubicBezTo>
                <a:cubicBezTo>
                  <a:pt x="0" y="8"/>
                  <a:pt x="7" y="0"/>
                  <a:pt x="17" y="0"/>
                </a:cubicBezTo>
                <a:close/>
                <a:moveTo>
                  <a:pt x="43" y="397"/>
                </a:moveTo>
                <a:cubicBezTo>
                  <a:pt x="199" y="397"/>
                  <a:pt x="199" y="397"/>
                  <a:pt x="199" y="397"/>
                </a:cubicBezTo>
                <a:cubicBezTo>
                  <a:pt x="206" y="397"/>
                  <a:pt x="211" y="391"/>
                  <a:pt x="211" y="385"/>
                </a:cubicBezTo>
                <a:cubicBezTo>
                  <a:pt x="211" y="378"/>
                  <a:pt x="206" y="373"/>
                  <a:pt x="199" y="373"/>
                </a:cubicBezTo>
                <a:cubicBezTo>
                  <a:pt x="43" y="373"/>
                  <a:pt x="43" y="373"/>
                  <a:pt x="43" y="373"/>
                </a:cubicBezTo>
                <a:cubicBezTo>
                  <a:pt x="36" y="373"/>
                  <a:pt x="31" y="378"/>
                  <a:pt x="31" y="385"/>
                </a:cubicBezTo>
                <a:cubicBezTo>
                  <a:pt x="31" y="391"/>
                  <a:pt x="36" y="397"/>
                  <a:pt x="43" y="397"/>
                </a:cubicBezTo>
                <a:close/>
                <a:moveTo>
                  <a:pt x="43" y="342"/>
                </a:moveTo>
                <a:cubicBezTo>
                  <a:pt x="199" y="342"/>
                  <a:pt x="199" y="342"/>
                  <a:pt x="199" y="342"/>
                </a:cubicBezTo>
                <a:cubicBezTo>
                  <a:pt x="206" y="342"/>
                  <a:pt x="211" y="337"/>
                  <a:pt x="211" y="330"/>
                </a:cubicBezTo>
                <a:cubicBezTo>
                  <a:pt x="211" y="324"/>
                  <a:pt x="206" y="318"/>
                  <a:pt x="199" y="318"/>
                </a:cubicBezTo>
                <a:cubicBezTo>
                  <a:pt x="43" y="318"/>
                  <a:pt x="43" y="318"/>
                  <a:pt x="43" y="318"/>
                </a:cubicBezTo>
                <a:cubicBezTo>
                  <a:pt x="36" y="318"/>
                  <a:pt x="31" y="324"/>
                  <a:pt x="31" y="330"/>
                </a:cubicBezTo>
                <a:cubicBezTo>
                  <a:pt x="31" y="337"/>
                  <a:pt x="36" y="342"/>
                  <a:pt x="43" y="342"/>
                </a:cubicBezTo>
                <a:close/>
                <a:moveTo>
                  <a:pt x="43" y="293"/>
                </a:moveTo>
                <a:cubicBezTo>
                  <a:pt x="199" y="293"/>
                  <a:pt x="199" y="293"/>
                  <a:pt x="199" y="293"/>
                </a:cubicBezTo>
                <a:cubicBezTo>
                  <a:pt x="206" y="293"/>
                  <a:pt x="211" y="287"/>
                  <a:pt x="211" y="281"/>
                </a:cubicBezTo>
                <a:cubicBezTo>
                  <a:pt x="211" y="274"/>
                  <a:pt x="206" y="269"/>
                  <a:pt x="199" y="269"/>
                </a:cubicBezTo>
                <a:cubicBezTo>
                  <a:pt x="43" y="269"/>
                  <a:pt x="43" y="269"/>
                  <a:pt x="43" y="269"/>
                </a:cubicBezTo>
                <a:cubicBezTo>
                  <a:pt x="36" y="269"/>
                  <a:pt x="31" y="274"/>
                  <a:pt x="31" y="281"/>
                </a:cubicBezTo>
                <a:cubicBezTo>
                  <a:pt x="31" y="287"/>
                  <a:pt x="36" y="293"/>
                  <a:pt x="43" y="293"/>
                </a:cubicBezTo>
                <a:close/>
                <a:moveTo>
                  <a:pt x="47" y="236"/>
                </a:moveTo>
                <a:cubicBezTo>
                  <a:pt x="56" y="236"/>
                  <a:pt x="63" y="229"/>
                  <a:pt x="63" y="220"/>
                </a:cubicBezTo>
                <a:cubicBezTo>
                  <a:pt x="63" y="211"/>
                  <a:pt x="56" y="204"/>
                  <a:pt x="47" y="204"/>
                </a:cubicBezTo>
                <a:cubicBezTo>
                  <a:pt x="38" y="204"/>
                  <a:pt x="31" y="211"/>
                  <a:pt x="31" y="220"/>
                </a:cubicBezTo>
                <a:cubicBezTo>
                  <a:pt x="31" y="229"/>
                  <a:pt x="38" y="236"/>
                  <a:pt x="47" y="236"/>
                </a:cubicBezTo>
                <a:close/>
              </a:path>
            </a:pathLst>
          </a:custGeom>
          <a:solidFill>
            <a:sysClr val="window" lastClr="FFFFFF">
              <a:lumMod val="65000"/>
            </a:sysClr>
          </a:solidFill>
          <a:ln>
            <a:noFill/>
          </a:ln>
        </p:spPr>
        <p:txBody>
          <a:bodyPr vert="horz" wrap="square" lIns="68580" tIns="34290" rIns="68580" bIns="34290" numCol="1" anchor="t" anchorCtr="0" compatLnSpc="1">
            <a:prstTxWarp prst="textNoShape">
              <a:avLst/>
            </a:prstTxWarp>
          </a:bodyPr>
          <a:lstStyle/>
          <a:p>
            <a:pPr>
              <a:defRPr/>
            </a:pPr>
            <a:endParaRPr lang="en-US" sz="1050" kern="0">
              <a:solidFill>
                <a:prstClr val="black"/>
              </a:solidFill>
            </a:endParaRPr>
          </a:p>
        </p:txBody>
      </p:sp>
      <p:cxnSp>
        <p:nvCxnSpPr>
          <p:cNvPr id="32" name="Straight Arrow Connector 31"/>
          <p:cNvCxnSpPr/>
          <p:nvPr/>
        </p:nvCxnSpPr>
        <p:spPr>
          <a:xfrm>
            <a:off x="4274038" y="4409484"/>
            <a:ext cx="1" cy="121734"/>
          </a:xfrm>
          <a:prstGeom prst="straightConnector1">
            <a:avLst/>
          </a:prstGeom>
          <a:noFill/>
          <a:ln w="38100" cap="flat" cmpd="sng" algn="ctr">
            <a:solidFill>
              <a:srgbClr val="ED4D26"/>
            </a:solidFill>
            <a:prstDash val="solid"/>
            <a:tailEnd type="none"/>
          </a:ln>
          <a:effectLst/>
        </p:spPr>
      </p:cxnSp>
      <p:cxnSp>
        <p:nvCxnSpPr>
          <p:cNvPr id="33" name="Straight Connector 32"/>
          <p:cNvCxnSpPr/>
          <p:nvPr/>
        </p:nvCxnSpPr>
        <p:spPr>
          <a:xfrm>
            <a:off x="4031013" y="3714358"/>
            <a:ext cx="270507" cy="1"/>
          </a:xfrm>
          <a:prstGeom prst="line">
            <a:avLst/>
          </a:prstGeom>
          <a:noFill/>
          <a:ln w="38100" cap="flat" cmpd="sng" algn="ctr">
            <a:solidFill>
              <a:srgbClr val="ED4D26"/>
            </a:solidFill>
            <a:prstDash val="solid"/>
            <a:tailEnd type="none"/>
          </a:ln>
          <a:effectLst/>
        </p:spPr>
      </p:cxnSp>
      <p:cxnSp>
        <p:nvCxnSpPr>
          <p:cNvPr id="34" name="Straight Arrow Connector 33"/>
          <p:cNvCxnSpPr/>
          <p:nvPr/>
        </p:nvCxnSpPr>
        <p:spPr>
          <a:xfrm flipH="1">
            <a:off x="5587253" y="4114348"/>
            <a:ext cx="212" cy="424067"/>
          </a:xfrm>
          <a:prstGeom prst="straightConnector1">
            <a:avLst/>
          </a:prstGeom>
          <a:noFill/>
          <a:ln w="38100" cap="flat" cmpd="sng" algn="ctr">
            <a:solidFill>
              <a:srgbClr val="ED4D26"/>
            </a:solidFill>
            <a:prstDash val="solid"/>
            <a:tailEnd type="none"/>
          </a:ln>
          <a:effectLst/>
        </p:spPr>
      </p:cxnSp>
      <p:cxnSp>
        <p:nvCxnSpPr>
          <p:cNvPr id="35" name="Straight Connector 34"/>
          <p:cNvCxnSpPr/>
          <p:nvPr/>
        </p:nvCxnSpPr>
        <p:spPr>
          <a:xfrm>
            <a:off x="5573445" y="4101314"/>
            <a:ext cx="557953" cy="5670"/>
          </a:xfrm>
          <a:prstGeom prst="line">
            <a:avLst/>
          </a:prstGeom>
          <a:noFill/>
          <a:ln w="38100" cap="flat" cmpd="sng" algn="ctr">
            <a:solidFill>
              <a:srgbClr val="ED4D26"/>
            </a:solidFill>
            <a:prstDash val="solid"/>
            <a:tailEnd type="none"/>
          </a:ln>
          <a:effectLst/>
        </p:spPr>
      </p:cxnSp>
      <p:sp>
        <p:nvSpPr>
          <p:cNvPr id="36" name="Freeform 5"/>
          <p:cNvSpPr>
            <a:spLocks noEditPoints="1"/>
          </p:cNvSpPr>
          <p:nvPr/>
        </p:nvSpPr>
        <p:spPr bwMode="auto">
          <a:xfrm>
            <a:off x="6050870" y="3891527"/>
            <a:ext cx="374624" cy="506373"/>
          </a:xfrm>
          <a:custGeom>
            <a:avLst/>
            <a:gdLst>
              <a:gd name="T0" fmla="*/ 320 w 320"/>
              <a:gd name="T1" fmla="*/ 315 h 434"/>
              <a:gd name="T2" fmla="*/ 254 w 320"/>
              <a:gd name="T3" fmla="*/ 401 h 434"/>
              <a:gd name="T4" fmla="*/ 254 w 320"/>
              <a:gd name="T5" fmla="*/ 33 h 434"/>
              <a:gd name="T6" fmla="*/ 320 w 320"/>
              <a:gd name="T7" fmla="*/ 120 h 434"/>
              <a:gd name="T8" fmla="*/ 320 w 320"/>
              <a:gd name="T9" fmla="*/ 315 h 434"/>
              <a:gd name="T10" fmla="*/ 17 w 320"/>
              <a:gd name="T11" fmla="*/ 0 h 434"/>
              <a:gd name="T12" fmla="*/ 225 w 320"/>
              <a:gd name="T13" fmla="*/ 0 h 434"/>
              <a:gd name="T14" fmla="*/ 242 w 320"/>
              <a:gd name="T15" fmla="*/ 18 h 434"/>
              <a:gd name="T16" fmla="*/ 242 w 320"/>
              <a:gd name="T17" fmla="*/ 417 h 434"/>
              <a:gd name="T18" fmla="*/ 225 w 320"/>
              <a:gd name="T19" fmla="*/ 434 h 434"/>
              <a:gd name="T20" fmla="*/ 17 w 320"/>
              <a:gd name="T21" fmla="*/ 434 h 434"/>
              <a:gd name="T22" fmla="*/ 0 w 320"/>
              <a:gd name="T23" fmla="*/ 417 h 434"/>
              <a:gd name="T24" fmla="*/ 0 w 320"/>
              <a:gd name="T25" fmla="*/ 18 h 434"/>
              <a:gd name="T26" fmla="*/ 17 w 320"/>
              <a:gd name="T27" fmla="*/ 0 h 434"/>
              <a:gd name="T28" fmla="*/ 43 w 320"/>
              <a:gd name="T29" fmla="*/ 397 h 434"/>
              <a:gd name="T30" fmla="*/ 199 w 320"/>
              <a:gd name="T31" fmla="*/ 397 h 434"/>
              <a:gd name="T32" fmla="*/ 211 w 320"/>
              <a:gd name="T33" fmla="*/ 385 h 434"/>
              <a:gd name="T34" fmla="*/ 199 w 320"/>
              <a:gd name="T35" fmla="*/ 373 h 434"/>
              <a:gd name="T36" fmla="*/ 43 w 320"/>
              <a:gd name="T37" fmla="*/ 373 h 434"/>
              <a:gd name="T38" fmla="*/ 31 w 320"/>
              <a:gd name="T39" fmla="*/ 385 h 434"/>
              <a:gd name="T40" fmla="*/ 43 w 320"/>
              <a:gd name="T41" fmla="*/ 397 h 434"/>
              <a:gd name="T42" fmla="*/ 43 w 320"/>
              <a:gd name="T43" fmla="*/ 342 h 434"/>
              <a:gd name="T44" fmla="*/ 199 w 320"/>
              <a:gd name="T45" fmla="*/ 342 h 434"/>
              <a:gd name="T46" fmla="*/ 211 w 320"/>
              <a:gd name="T47" fmla="*/ 330 h 434"/>
              <a:gd name="T48" fmla="*/ 199 w 320"/>
              <a:gd name="T49" fmla="*/ 318 h 434"/>
              <a:gd name="T50" fmla="*/ 43 w 320"/>
              <a:gd name="T51" fmla="*/ 318 h 434"/>
              <a:gd name="T52" fmla="*/ 31 w 320"/>
              <a:gd name="T53" fmla="*/ 330 h 434"/>
              <a:gd name="T54" fmla="*/ 43 w 320"/>
              <a:gd name="T55" fmla="*/ 342 h 434"/>
              <a:gd name="T56" fmla="*/ 43 w 320"/>
              <a:gd name="T57" fmla="*/ 293 h 434"/>
              <a:gd name="T58" fmla="*/ 199 w 320"/>
              <a:gd name="T59" fmla="*/ 293 h 434"/>
              <a:gd name="T60" fmla="*/ 211 w 320"/>
              <a:gd name="T61" fmla="*/ 281 h 434"/>
              <a:gd name="T62" fmla="*/ 199 w 320"/>
              <a:gd name="T63" fmla="*/ 269 h 434"/>
              <a:gd name="T64" fmla="*/ 43 w 320"/>
              <a:gd name="T65" fmla="*/ 269 h 434"/>
              <a:gd name="T66" fmla="*/ 31 w 320"/>
              <a:gd name="T67" fmla="*/ 281 h 434"/>
              <a:gd name="T68" fmla="*/ 43 w 320"/>
              <a:gd name="T69" fmla="*/ 293 h 434"/>
              <a:gd name="T70" fmla="*/ 47 w 320"/>
              <a:gd name="T71" fmla="*/ 236 h 434"/>
              <a:gd name="T72" fmla="*/ 63 w 320"/>
              <a:gd name="T73" fmla="*/ 220 h 434"/>
              <a:gd name="T74" fmla="*/ 47 w 320"/>
              <a:gd name="T75" fmla="*/ 204 h 434"/>
              <a:gd name="T76" fmla="*/ 31 w 320"/>
              <a:gd name="T77" fmla="*/ 220 h 434"/>
              <a:gd name="T78" fmla="*/ 47 w 320"/>
              <a:gd name="T79" fmla="*/ 23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434">
                <a:moveTo>
                  <a:pt x="320" y="315"/>
                </a:moveTo>
                <a:cubicBezTo>
                  <a:pt x="254" y="401"/>
                  <a:pt x="254" y="401"/>
                  <a:pt x="254" y="401"/>
                </a:cubicBezTo>
                <a:cubicBezTo>
                  <a:pt x="254" y="33"/>
                  <a:pt x="254" y="33"/>
                  <a:pt x="254" y="33"/>
                </a:cubicBezTo>
                <a:cubicBezTo>
                  <a:pt x="320" y="120"/>
                  <a:pt x="320" y="120"/>
                  <a:pt x="320" y="120"/>
                </a:cubicBezTo>
                <a:lnTo>
                  <a:pt x="320" y="315"/>
                </a:lnTo>
                <a:close/>
                <a:moveTo>
                  <a:pt x="17" y="0"/>
                </a:moveTo>
                <a:cubicBezTo>
                  <a:pt x="225" y="0"/>
                  <a:pt x="225" y="0"/>
                  <a:pt x="225" y="0"/>
                </a:cubicBezTo>
                <a:cubicBezTo>
                  <a:pt x="235" y="0"/>
                  <a:pt x="242" y="8"/>
                  <a:pt x="242" y="18"/>
                </a:cubicBezTo>
                <a:cubicBezTo>
                  <a:pt x="242" y="417"/>
                  <a:pt x="242" y="417"/>
                  <a:pt x="242" y="417"/>
                </a:cubicBezTo>
                <a:cubicBezTo>
                  <a:pt x="242" y="426"/>
                  <a:pt x="235" y="434"/>
                  <a:pt x="225" y="434"/>
                </a:cubicBezTo>
                <a:cubicBezTo>
                  <a:pt x="17" y="434"/>
                  <a:pt x="17" y="434"/>
                  <a:pt x="17" y="434"/>
                </a:cubicBezTo>
                <a:cubicBezTo>
                  <a:pt x="7" y="434"/>
                  <a:pt x="0" y="426"/>
                  <a:pt x="0" y="417"/>
                </a:cubicBezTo>
                <a:cubicBezTo>
                  <a:pt x="0" y="18"/>
                  <a:pt x="0" y="18"/>
                  <a:pt x="0" y="18"/>
                </a:cubicBezTo>
                <a:cubicBezTo>
                  <a:pt x="0" y="8"/>
                  <a:pt x="7" y="0"/>
                  <a:pt x="17" y="0"/>
                </a:cubicBezTo>
                <a:close/>
                <a:moveTo>
                  <a:pt x="43" y="397"/>
                </a:moveTo>
                <a:cubicBezTo>
                  <a:pt x="199" y="397"/>
                  <a:pt x="199" y="397"/>
                  <a:pt x="199" y="397"/>
                </a:cubicBezTo>
                <a:cubicBezTo>
                  <a:pt x="206" y="397"/>
                  <a:pt x="211" y="391"/>
                  <a:pt x="211" y="385"/>
                </a:cubicBezTo>
                <a:cubicBezTo>
                  <a:pt x="211" y="378"/>
                  <a:pt x="206" y="373"/>
                  <a:pt x="199" y="373"/>
                </a:cubicBezTo>
                <a:cubicBezTo>
                  <a:pt x="43" y="373"/>
                  <a:pt x="43" y="373"/>
                  <a:pt x="43" y="373"/>
                </a:cubicBezTo>
                <a:cubicBezTo>
                  <a:pt x="36" y="373"/>
                  <a:pt x="31" y="378"/>
                  <a:pt x="31" y="385"/>
                </a:cubicBezTo>
                <a:cubicBezTo>
                  <a:pt x="31" y="391"/>
                  <a:pt x="36" y="397"/>
                  <a:pt x="43" y="397"/>
                </a:cubicBezTo>
                <a:close/>
                <a:moveTo>
                  <a:pt x="43" y="342"/>
                </a:moveTo>
                <a:cubicBezTo>
                  <a:pt x="199" y="342"/>
                  <a:pt x="199" y="342"/>
                  <a:pt x="199" y="342"/>
                </a:cubicBezTo>
                <a:cubicBezTo>
                  <a:pt x="206" y="342"/>
                  <a:pt x="211" y="337"/>
                  <a:pt x="211" y="330"/>
                </a:cubicBezTo>
                <a:cubicBezTo>
                  <a:pt x="211" y="324"/>
                  <a:pt x="206" y="318"/>
                  <a:pt x="199" y="318"/>
                </a:cubicBezTo>
                <a:cubicBezTo>
                  <a:pt x="43" y="318"/>
                  <a:pt x="43" y="318"/>
                  <a:pt x="43" y="318"/>
                </a:cubicBezTo>
                <a:cubicBezTo>
                  <a:pt x="36" y="318"/>
                  <a:pt x="31" y="324"/>
                  <a:pt x="31" y="330"/>
                </a:cubicBezTo>
                <a:cubicBezTo>
                  <a:pt x="31" y="337"/>
                  <a:pt x="36" y="342"/>
                  <a:pt x="43" y="342"/>
                </a:cubicBezTo>
                <a:close/>
                <a:moveTo>
                  <a:pt x="43" y="293"/>
                </a:moveTo>
                <a:cubicBezTo>
                  <a:pt x="199" y="293"/>
                  <a:pt x="199" y="293"/>
                  <a:pt x="199" y="293"/>
                </a:cubicBezTo>
                <a:cubicBezTo>
                  <a:pt x="206" y="293"/>
                  <a:pt x="211" y="287"/>
                  <a:pt x="211" y="281"/>
                </a:cubicBezTo>
                <a:cubicBezTo>
                  <a:pt x="211" y="274"/>
                  <a:pt x="206" y="269"/>
                  <a:pt x="199" y="269"/>
                </a:cubicBezTo>
                <a:cubicBezTo>
                  <a:pt x="43" y="269"/>
                  <a:pt x="43" y="269"/>
                  <a:pt x="43" y="269"/>
                </a:cubicBezTo>
                <a:cubicBezTo>
                  <a:pt x="36" y="269"/>
                  <a:pt x="31" y="274"/>
                  <a:pt x="31" y="281"/>
                </a:cubicBezTo>
                <a:cubicBezTo>
                  <a:pt x="31" y="287"/>
                  <a:pt x="36" y="293"/>
                  <a:pt x="43" y="293"/>
                </a:cubicBezTo>
                <a:close/>
                <a:moveTo>
                  <a:pt x="47" y="236"/>
                </a:moveTo>
                <a:cubicBezTo>
                  <a:pt x="56" y="236"/>
                  <a:pt x="63" y="229"/>
                  <a:pt x="63" y="220"/>
                </a:cubicBezTo>
                <a:cubicBezTo>
                  <a:pt x="63" y="211"/>
                  <a:pt x="56" y="204"/>
                  <a:pt x="47" y="204"/>
                </a:cubicBezTo>
                <a:cubicBezTo>
                  <a:pt x="38" y="204"/>
                  <a:pt x="31" y="211"/>
                  <a:pt x="31" y="220"/>
                </a:cubicBezTo>
                <a:cubicBezTo>
                  <a:pt x="31" y="229"/>
                  <a:pt x="38" y="236"/>
                  <a:pt x="47" y="236"/>
                </a:cubicBezTo>
                <a:close/>
              </a:path>
            </a:pathLst>
          </a:custGeom>
          <a:solidFill>
            <a:sysClr val="window" lastClr="FFFFFF">
              <a:lumMod val="65000"/>
            </a:sysClr>
          </a:solidFill>
          <a:ln>
            <a:noFill/>
          </a:ln>
        </p:spPr>
        <p:txBody>
          <a:bodyPr vert="horz" wrap="square" lIns="68580" tIns="34290" rIns="68580" bIns="34290" numCol="1" anchor="t" anchorCtr="0" compatLnSpc="1">
            <a:prstTxWarp prst="textNoShape">
              <a:avLst/>
            </a:prstTxWarp>
          </a:bodyPr>
          <a:lstStyle/>
          <a:p>
            <a:pPr>
              <a:defRPr/>
            </a:pPr>
            <a:endParaRPr lang="en-US" sz="1050" kern="0">
              <a:solidFill>
                <a:prstClr val="black"/>
              </a:solidFill>
            </a:endParaRPr>
          </a:p>
        </p:txBody>
      </p:sp>
      <p:sp>
        <p:nvSpPr>
          <p:cNvPr id="37" name="Freeform 5"/>
          <p:cNvSpPr>
            <a:spLocks/>
          </p:cNvSpPr>
          <p:nvPr/>
        </p:nvSpPr>
        <p:spPr bwMode="auto">
          <a:xfrm>
            <a:off x="7099546" y="3658975"/>
            <a:ext cx="1790891" cy="1033960"/>
          </a:xfrm>
          <a:custGeom>
            <a:avLst/>
            <a:gdLst>
              <a:gd name="T0" fmla="*/ 539 w 539"/>
              <a:gd name="T1" fmla="*/ 224 h 310"/>
              <a:gd name="T2" fmla="*/ 460 w 539"/>
              <a:gd name="T3" fmla="*/ 138 h 310"/>
              <a:gd name="T4" fmla="*/ 425 w 539"/>
              <a:gd name="T5" fmla="*/ 146 h 310"/>
              <a:gd name="T6" fmla="*/ 427 w 539"/>
              <a:gd name="T7" fmla="*/ 124 h 310"/>
              <a:gd name="T8" fmla="*/ 312 w 539"/>
              <a:gd name="T9" fmla="*/ 0 h 310"/>
              <a:gd name="T10" fmla="*/ 213 w 539"/>
              <a:gd name="T11" fmla="*/ 64 h 310"/>
              <a:gd name="T12" fmla="*/ 171 w 539"/>
              <a:gd name="T13" fmla="*/ 51 h 310"/>
              <a:gd name="T14" fmla="*/ 92 w 539"/>
              <a:gd name="T15" fmla="*/ 138 h 310"/>
              <a:gd name="T16" fmla="*/ 92 w 539"/>
              <a:gd name="T17" fmla="*/ 139 h 310"/>
              <a:gd name="T18" fmla="*/ 79 w 539"/>
              <a:gd name="T19" fmla="*/ 138 h 310"/>
              <a:gd name="T20" fmla="*/ 0 w 539"/>
              <a:gd name="T21" fmla="*/ 224 h 310"/>
              <a:gd name="T22" fmla="*/ 66 w 539"/>
              <a:gd name="T23" fmla="*/ 310 h 310"/>
              <a:gd name="T24" fmla="*/ 471 w 539"/>
              <a:gd name="T25" fmla="*/ 310 h 310"/>
              <a:gd name="T26" fmla="*/ 539 w 539"/>
              <a:gd name="T27" fmla="*/ 22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9" h="310">
                <a:moveTo>
                  <a:pt x="539" y="224"/>
                </a:moveTo>
                <a:cubicBezTo>
                  <a:pt x="539" y="177"/>
                  <a:pt x="504" y="138"/>
                  <a:pt x="460" y="138"/>
                </a:cubicBezTo>
                <a:cubicBezTo>
                  <a:pt x="447" y="138"/>
                  <a:pt x="436" y="141"/>
                  <a:pt x="425" y="146"/>
                </a:cubicBezTo>
                <a:cubicBezTo>
                  <a:pt x="426" y="139"/>
                  <a:pt x="427" y="132"/>
                  <a:pt x="427" y="124"/>
                </a:cubicBezTo>
                <a:cubicBezTo>
                  <a:pt x="427" y="56"/>
                  <a:pt x="376" y="0"/>
                  <a:pt x="312" y="0"/>
                </a:cubicBezTo>
                <a:cubicBezTo>
                  <a:pt x="270" y="0"/>
                  <a:pt x="232" y="26"/>
                  <a:pt x="213" y="64"/>
                </a:cubicBezTo>
                <a:cubicBezTo>
                  <a:pt x="201" y="56"/>
                  <a:pt x="187" y="51"/>
                  <a:pt x="171" y="51"/>
                </a:cubicBezTo>
                <a:cubicBezTo>
                  <a:pt x="127" y="51"/>
                  <a:pt x="92" y="90"/>
                  <a:pt x="92" y="138"/>
                </a:cubicBezTo>
                <a:cubicBezTo>
                  <a:pt x="92" y="138"/>
                  <a:pt x="92" y="139"/>
                  <a:pt x="92" y="139"/>
                </a:cubicBezTo>
                <a:cubicBezTo>
                  <a:pt x="88" y="138"/>
                  <a:pt x="84" y="138"/>
                  <a:pt x="79" y="138"/>
                </a:cubicBezTo>
                <a:cubicBezTo>
                  <a:pt x="35" y="138"/>
                  <a:pt x="0" y="177"/>
                  <a:pt x="0" y="224"/>
                </a:cubicBezTo>
                <a:cubicBezTo>
                  <a:pt x="0" y="267"/>
                  <a:pt x="29" y="303"/>
                  <a:pt x="66" y="310"/>
                </a:cubicBezTo>
                <a:cubicBezTo>
                  <a:pt x="471" y="310"/>
                  <a:pt x="471" y="310"/>
                  <a:pt x="471" y="310"/>
                </a:cubicBezTo>
                <a:cubicBezTo>
                  <a:pt x="510" y="304"/>
                  <a:pt x="539" y="268"/>
                  <a:pt x="539" y="224"/>
                </a:cubicBezTo>
                <a:close/>
              </a:path>
            </a:pathLst>
          </a:custGeom>
          <a:solidFill>
            <a:srgbClr val="006A71"/>
          </a:solidFill>
          <a:ln>
            <a:noFill/>
          </a:ln>
        </p:spPr>
        <p:txBody>
          <a:bodyPr vert="horz" wrap="square" lIns="68580" tIns="34290" rIns="68580" bIns="34290" numCol="1" anchor="t" anchorCtr="0" compatLnSpc="1">
            <a:prstTxWarp prst="textNoShape">
              <a:avLst/>
            </a:prstTxWarp>
          </a:bodyPr>
          <a:lstStyle/>
          <a:p>
            <a:pPr>
              <a:defRPr/>
            </a:pPr>
            <a:endParaRPr lang="en-US" sz="1050" kern="0" dirty="0">
              <a:solidFill>
                <a:prstClr val="black"/>
              </a:solidFill>
            </a:endParaRPr>
          </a:p>
        </p:txBody>
      </p:sp>
      <p:sp>
        <p:nvSpPr>
          <p:cNvPr id="38" name="TextBox 37"/>
          <p:cNvSpPr txBox="1"/>
          <p:nvPr/>
        </p:nvSpPr>
        <p:spPr>
          <a:xfrm>
            <a:off x="7074895" y="3922059"/>
            <a:ext cx="1819861" cy="707886"/>
          </a:xfrm>
          <a:prstGeom prst="rect">
            <a:avLst/>
          </a:prstGeom>
          <a:noFill/>
        </p:spPr>
        <p:txBody>
          <a:bodyPr wrap="square" rtlCol="0">
            <a:spAutoFit/>
          </a:bodyPr>
          <a:lstStyle/>
          <a:p>
            <a:pPr algn="ctr">
              <a:defRPr/>
            </a:pPr>
            <a:r>
              <a:rPr lang="en-US" sz="2000" b="1" kern="0" dirty="0">
                <a:solidFill>
                  <a:prstClr val="white"/>
                </a:solidFill>
                <a:latin typeface="Arial" panose="020B0604020202020204" pitchFamily="34" charset="0"/>
                <a:cs typeface="Arial" panose="020B0604020202020204" pitchFamily="34" charset="0"/>
              </a:rPr>
              <a:t>The </a:t>
            </a:r>
            <a:br>
              <a:rPr lang="en-US" sz="2000" b="1" kern="0" dirty="0">
                <a:solidFill>
                  <a:prstClr val="white"/>
                </a:solidFill>
                <a:latin typeface="Arial" panose="020B0604020202020204" pitchFamily="34" charset="0"/>
                <a:cs typeface="Arial" panose="020B0604020202020204" pitchFamily="34" charset="0"/>
              </a:rPr>
            </a:br>
            <a:r>
              <a:rPr lang="en-US" sz="2000" b="1" kern="0" dirty="0">
                <a:solidFill>
                  <a:prstClr val="white"/>
                </a:solidFill>
                <a:latin typeface="Arial" panose="020B0604020202020204" pitchFamily="34" charset="0"/>
                <a:cs typeface="Arial" panose="020B0604020202020204" pitchFamily="34" charset="0"/>
              </a:rPr>
              <a:t>Internet</a:t>
            </a:r>
          </a:p>
        </p:txBody>
      </p:sp>
      <p:sp>
        <p:nvSpPr>
          <p:cNvPr id="39" name="Snip Diagonal Corner Rectangle 38"/>
          <p:cNvSpPr/>
          <p:nvPr/>
        </p:nvSpPr>
        <p:spPr>
          <a:xfrm>
            <a:off x="7473832" y="2464377"/>
            <a:ext cx="970880" cy="408021"/>
          </a:xfrm>
          <a:prstGeom prst="snip2DiagRect">
            <a:avLst/>
          </a:prstGeom>
          <a:solidFill>
            <a:srgbClr val="EEECE1"/>
          </a:solidFill>
          <a:ln w="12700" cap="flat" cmpd="sng" algn="ctr">
            <a:noFill/>
            <a:prstDash val="solid"/>
          </a:ln>
          <a:effectLst/>
          <a:scene3d>
            <a:camera prst="orthographicFront">
              <a:rot lat="0" lon="0" rev="0"/>
            </a:camera>
            <a:lightRig rig="twoPt" dir="t">
              <a:rot lat="0" lon="0" rev="4800000"/>
            </a:lightRig>
          </a:scene3d>
          <a:sp3d prstMaterial="matte"/>
        </p:spPr>
        <p:txBody>
          <a:bodyPr rtlCol="0" anchor="ctr"/>
          <a:lstStyle/>
          <a:p>
            <a:pPr algn="ctr">
              <a:defRPr/>
            </a:pPr>
            <a:r>
              <a:rPr lang="en-GB" sz="1400" kern="0" dirty="0">
                <a:solidFill>
                  <a:prstClr val="black">
                    <a:lumMod val="65000"/>
                    <a:lumOff val="35000"/>
                  </a:prstClr>
                </a:solidFill>
                <a:latin typeface="Arial" panose="020B0604020202020204" pitchFamily="34" charset="0"/>
                <a:cs typeface="Arial" panose="020B0604020202020204" pitchFamily="34" charset="0"/>
              </a:rPr>
              <a:t>3</a:t>
            </a:r>
            <a:r>
              <a:rPr lang="en-GB" sz="1400" kern="0" baseline="30000" dirty="0">
                <a:solidFill>
                  <a:prstClr val="black">
                    <a:lumMod val="65000"/>
                    <a:lumOff val="35000"/>
                  </a:prstClr>
                </a:solidFill>
                <a:latin typeface="Arial" panose="020B0604020202020204" pitchFamily="34" charset="0"/>
                <a:cs typeface="Arial" panose="020B0604020202020204" pitchFamily="34" charset="0"/>
              </a:rPr>
              <a:t>rd</a:t>
            </a:r>
            <a:r>
              <a:rPr lang="en-GB" sz="1400" kern="0" dirty="0">
                <a:solidFill>
                  <a:prstClr val="black">
                    <a:lumMod val="65000"/>
                    <a:lumOff val="35000"/>
                  </a:prstClr>
                </a:solidFill>
                <a:latin typeface="Arial" panose="020B0604020202020204" pitchFamily="34" charset="0"/>
                <a:cs typeface="Arial" panose="020B0604020202020204" pitchFamily="34" charset="0"/>
              </a:rPr>
              <a:t> party suppliers</a:t>
            </a:r>
          </a:p>
        </p:txBody>
      </p:sp>
      <p:sp>
        <p:nvSpPr>
          <p:cNvPr id="40" name="Snip Diagonal Corner Rectangle 39"/>
          <p:cNvSpPr/>
          <p:nvPr/>
        </p:nvSpPr>
        <p:spPr>
          <a:xfrm>
            <a:off x="6233591" y="2458087"/>
            <a:ext cx="970880" cy="408021"/>
          </a:xfrm>
          <a:prstGeom prst="snip2DiagRect">
            <a:avLst/>
          </a:prstGeom>
          <a:solidFill>
            <a:srgbClr val="EEECE1"/>
          </a:solidFill>
          <a:ln w="12700" cap="flat" cmpd="sng" algn="ctr">
            <a:noFill/>
            <a:prstDash val="solid"/>
          </a:ln>
          <a:effectLst/>
          <a:scene3d>
            <a:camera prst="orthographicFront">
              <a:rot lat="0" lon="0" rev="0"/>
            </a:camera>
            <a:lightRig rig="twoPt" dir="t">
              <a:rot lat="0" lon="0" rev="4800000"/>
            </a:lightRig>
          </a:scene3d>
          <a:sp3d prstMaterial="matte"/>
        </p:spPr>
        <p:txBody>
          <a:bodyPr rtlCol="0" anchor="ctr"/>
          <a:lstStyle/>
          <a:p>
            <a:pPr algn="ctr">
              <a:defRPr/>
            </a:pPr>
            <a:r>
              <a:rPr lang="en-GB" sz="1400" kern="0" dirty="0">
                <a:solidFill>
                  <a:prstClr val="black">
                    <a:lumMod val="65000"/>
                    <a:lumOff val="35000"/>
                  </a:prstClr>
                </a:solidFill>
                <a:latin typeface="Arial" panose="020B0604020202020204" pitchFamily="34" charset="0"/>
                <a:cs typeface="Arial" panose="020B0604020202020204" pitchFamily="34" charset="0"/>
              </a:rPr>
              <a:t>Stock Control</a:t>
            </a:r>
          </a:p>
        </p:txBody>
      </p:sp>
      <p:sp>
        <p:nvSpPr>
          <p:cNvPr id="41" name="Snip Diagonal Corner Rectangle 40"/>
          <p:cNvSpPr/>
          <p:nvPr/>
        </p:nvSpPr>
        <p:spPr>
          <a:xfrm>
            <a:off x="4130820" y="2410631"/>
            <a:ext cx="788667" cy="408021"/>
          </a:xfrm>
          <a:prstGeom prst="snip2DiagRect">
            <a:avLst/>
          </a:prstGeom>
          <a:solidFill>
            <a:srgbClr val="EEECE1"/>
          </a:solidFill>
          <a:ln w="12700" cap="flat" cmpd="sng" algn="ctr">
            <a:noFill/>
            <a:prstDash val="solid"/>
          </a:ln>
          <a:effectLst/>
          <a:scene3d>
            <a:camera prst="orthographicFront">
              <a:rot lat="0" lon="0" rev="0"/>
            </a:camera>
            <a:lightRig rig="twoPt" dir="t">
              <a:rot lat="0" lon="0" rev="4800000"/>
            </a:lightRig>
          </a:scene3d>
          <a:sp3d prstMaterial="matte"/>
        </p:spPr>
        <p:txBody>
          <a:bodyPr rtlCol="0" anchor="ctr"/>
          <a:lstStyle/>
          <a:p>
            <a:pPr algn="ctr">
              <a:defRPr/>
            </a:pPr>
            <a:r>
              <a:rPr lang="en-GB" sz="1400" kern="0" dirty="0">
                <a:solidFill>
                  <a:prstClr val="black">
                    <a:lumMod val="65000"/>
                    <a:lumOff val="35000"/>
                  </a:prstClr>
                </a:solidFill>
                <a:latin typeface="Arial" panose="020B0604020202020204" pitchFamily="34" charset="0"/>
                <a:cs typeface="Arial" panose="020B0604020202020204" pitchFamily="34" charset="0"/>
              </a:rPr>
              <a:t>Mgmt.</a:t>
            </a:r>
          </a:p>
        </p:txBody>
      </p:sp>
      <p:cxnSp>
        <p:nvCxnSpPr>
          <p:cNvPr id="42" name="Straight Arrow Connector 41"/>
          <p:cNvCxnSpPr/>
          <p:nvPr/>
        </p:nvCxnSpPr>
        <p:spPr bwMode="auto">
          <a:xfrm flipH="1">
            <a:off x="4213682" y="2960358"/>
            <a:ext cx="1249963" cy="312428"/>
          </a:xfrm>
          <a:prstGeom prst="straightConnector1">
            <a:avLst/>
          </a:prstGeom>
          <a:solidFill>
            <a:srgbClr val="E9EAC0"/>
          </a:solidFill>
          <a:ln w="12700" cap="flat" cmpd="sng" algn="ctr">
            <a:solidFill>
              <a:srgbClr val="006A71"/>
            </a:solidFill>
            <a:prstDash val="solid"/>
            <a:round/>
            <a:headEnd type="none" w="med" len="med"/>
            <a:tailEnd type="triangle"/>
          </a:ln>
          <a:effectLst/>
        </p:spPr>
      </p:cxnSp>
      <p:cxnSp>
        <p:nvCxnSpPr>
          <p:cNvPr id="43" name="Straight Arrow Connector 42"/>
          <p:cNvCxnSpPr/>
          <p:nvPr/>
        </p:nvCxnSpPr>
        <p:spPr bwMode="auto">
          <a:xfrm>
            <a:off x="5479666" y="2947234"/>
            <a:ext cx="2044837" cy="881303"/>
          </a:xfrm>
          <a:prstGeom prst="straightConnector1">
            <a:avLst/>
          </a:prstGeom>
          <a:solidFill>
            <a:srgbClr val="E9EAC0"/>
          </a:solidFill>
          <a:ln w="12700" cap="flat" cmpd="sng" algn="ctr">
            <a:solidFill>
              <a:srgbClr val="006A71"/>
            </a:solidFill>
            <a:prstDash val="solid"/>
            <a:round/>
            <a:headEnd type="none" w="med" len="med"/>
            <a:tailEnd type="triangle"/>
          </a:ln>
          <a:effectLst/>
        </p:spPr>
      </p:cxnSp>
      <p:cxnSp>
        <p:nvCxnSpPr>
          <p:cNvPr id="44" name="Straight Arrow Connector 43"/>
          <p:cNvCxnSpPr>
            <a:stCxn id="40" idx="1"/>
          </p:cNvCxnSpPr>
          <p:nvPr/>
        </p:nvCxnSpPr>
        <p:spPr bwMode="auto">
          <a:xfrm>
            <a:off x="6719031" y="2866108"/>
            <a:ext cx="883643" cy="906280"/>
          </a:xfrm>
          <a:prstGeom prst="straightConnector1">
            <a:avLst/>
          </a:prstGeom>
          <a:solidFill>
            <a:srgbClr val="E9EAC0"/>
          </a:solidFill>
          <a:ln w="12700" cap="flat" cmpd="sng" algn="ctr">
            <a:solidFill>
              <a:srgbClr val="006A71"/>
            </a:solidFill>
            <a:prstDash val="solid"/>
            <a:round/>
            <a:headEnd type="none" w="med" len="med"/>
            <a:tailEnd type="triangle"/>
          </a:ln>
          <a:effectLst/>
        </p:spPr>
      </p:cxnSp>
      <p:cxnSp>
        <p:nvCxnSpPr>
          <p:cNvPr id="45" name="Straight Arrow Connector 44"/>
          <p:cNvCxnSpPr/>
          <p:nvPr/>
        </p:nvCxnSpPr>
        <p:spPr bwMode="auto">
          <a:xfrm>
            <a:off x="4117842" y="3479132"/>
            <a:ext cx="3217607" cy="477972"/>
          </a:xfrm>
          <a:prstGeom prst="straightConnector1">
            <a:avLst/>
          </a:prstGeom>
          <a:solidFill>
            <a:srgbClr val="E9EAC0"/>
          </a:solidFill>
          <a:ln w="12700" cap="flat" cmpd="sng" algn="ctr">
            <a:solidFill>
              <a:srgbClr val="006A71"/>
            </a:solidFill>
            <a:prstDash val="solid"/>
            <a:round/>
            <a:headEnd type="none" w="med" len="med"/>
            <a:tailEnd type="triangle"/>
          </a:ln>
          <a:effectLst/>
        </p:spPr>
      </p:cxnSp>
      <p:cxnSp>
        <p:nvCxnSpPr>
          <p:cNvPr id="46" name="Straight Arrow Connector 45"/>
          <p:cNvCxnSpPr/>
          <p:nvPr/>
        </p:nvCxnSpPr>
        <p:spPr bwMode="auto">
          <a:xfrm flipH="1">
            <a:off x="4213682" y="2863226"/>
            <a:ext cx="2503666" cy="404613"/>
          </a:xfrm>
          <a:prstGeom prst="straightConnector1">
            <a:avLst/>
          </a:prstGeom>
          <a:solidFill>
            <a:srgbClr val="E9EAC0"/>
          </a:solidFill>
          <a:ln w="12700" cap="flat" cmpd="sng" algn="ctr">
            <a:solidFill>
              <a:srgbClr val="006A71"/>
            </a:solidFill>
            <a:prstDash val="solid"/>
            <a:round/>
            <a:headEnd type="none" w="med" len="med"/>
            <a:tailEnd type="triangle"/>
          </a:ln>
          <a:effectLst/>
        </p:spPr>
      </p:cxnSp>
      <p:cxnSp>
        <p:nvCxnSpPr>
          <p:cNvPr id="47" name="Straight Arrow Connector 46"/>
          <p:cNvCxnSpPr/>
          <p:nvPr/>
        </p:nvCxnSpPr>
        <p:spPr bwMode="auto">
          <a:xfrm>
            <a:off x="6396699" y="4106775"/>
            <a:ext cx="839460" cy="7899"/>
          </a:xfrm>
          <a:prstGeom prst="straightConnector1">
            <a:avLst/>
          </a:prstGeom>
          <a:solidFill>
            <a:srgbClr val="E9EAC0"/>
          </a:solidFill>
          <a:ln w="12700" cap="flat" cmpd="sng" algn="ctr">
            <a:solidFill>
              <a:srgbClr val="FF0000"/>
            </a:solidFill>
            <a:prstDash val="solid"/>
            <a:round/>
            <a:headEnd type="none" w="med" len="med"/>
            <a:tailEnd type="triangle"/>
          </a:ln>
          <a:effectLst/>
        </p:spPr>
      </p:cxnSp>
      <p:sp>
        <p:nvSpPr>
          <p:cNvPr id="49" name="Snip Diagonal Corner Rectangle 48"/>
          <p:cNvSpPr/>
          <p:nvPr/>
        </p:nvSpPr>
        <p:spPr>
          <a:xfrm>
            <a:off x="5054798" y="2338529"/>
            <a:ext cx="1076600" cy="602781"/>
          </a:xfrm>
          <a:prstGeom prst="snip2DiagRect">
            <a:avLst/>
          </a:prstGeom>
          <a:solidFill>
            <a:srgbClr val="EEECE1"/>
          </a:solidFill>
          <a:ln w="12700" cap="flat" cmpd="sng" algn="ctr">
            <a:noFill/>
            <a:prstDash val="solid"/>
          </a:ln>
          <a:effectLst/>
          <a:scene3d>
            <a:camera prst="orthographicFront">
              <a:rot lat="0" lon="0" rev="0"/>
            </a:camera>
            <a:lightRig rig="twoPt" dir="t">
              <a:rot lat="0" lon="0" rev="4800000"/>
            </a:lightRig>
          </a:scene3d>
          <a:sp3d prstMaterial="matte"/>
        </p:spPr>
        <p:txBody>
          <a:bodyPr rtlCol="0" anchor="ctr"/>
          <a:lstStyle/>
          <a:p>
            <a:pPr algn="ctr">
              <a:defRPr/>
            </a:pPr>
            <a:r>
              <a:rPr lang="en-GB" sz="1400" kern="0" dirty="0">
                <a:solidFill>
                  <a:prstClr val="black">
                    <a:lumMod val="65000"/>
                    <a:lumOff val="35000"/>
                  </a:prstClr>
                </a:solidFill>
                <a:latin typeface="Arial" panose="020B0604020202020204" pitchFamily="34" charset="0"/>
                <a:cs typeface="Arial" panose="020B0604020202020204" pitchFamily="34" charset="0"/>
              </a:rPr>
              <a:t>Sales and </a:t>
            </a:r>
            <a:r>
              <a:rPr lang="en-GB" sz="1400" kern="0" dirty="0" smtClean="0">
                <a:solidFill>
                  <a:prstClr val="black">
                    <a:lumMod val="65000"/>
                    <a:lumOff val="35000"/>
                  </a:prstClr>
                </a:solidFill>
                <a:latin typeface="Arial" panose="020B0604020202020204" pitchFamily="34" charset="0"/>
                <a:cs typeface="Arial" panose="020B0604020202020204" pitchFamily="34" charset="0"/>
              </a:rPr>
              <a:t>Marketing</a:t>
            </a:r>
            <a:endParaRPr lang="en-GB" sz="1400" kern="0" dirty="0">
              <a:solidFill>
                <a:prstClr val="black">
                  <a:lumMod val="65000"/>
                  <a:lumOff val="35000"/>
                </a:prstClr>
              </a:solidFill>
              <a:latin typeface="Arial" panose="020B0604020202020204" pitchFamily="34" charset="0"/>
              <a:cs typeface="Arial" panose="020B0604020202020204" pitchFamily="34" charset="0"/>
            </a:endParaRPr>
          </a:p>
        </p:txBody>
      </p:sp>
      <p:pic>
        <p:nvPicPr>
          <p:cNvPr id="50" name="Picture 4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5820" y="3364090"/>
            <a:ext cx="1074808" cy="760749"/>
          </a:xfrm>
          <a:prstGeom prst="rect">
            <a:avLst/>
          </a:prstGeom>
        </p:spPr>
      </p:pic>
      <p:grpSp>
        <p:nvGrpSpPr>
          <p:cNvPr id="53" name="Group 12"/>
          <p:cNvGrpSpPr>
            <a:grpSpLocks noChangeAspect="1"/>
          </p:cNvGrpSpPr>
          <p:nvPr/>
        </p:nvGrpSpPr>
        <p:grpSpPr bwMode="auto">
          <a:xfrm>
            <a:off x="9541577" y="3534086"/>
            <a:ext cx="1264089" cy="1243117"/>
            <a:chOff x="1125" y="1708"/>
            <a:chExt cx="663" cy="652"/>
          </a:xfrm>
          <a:solidFill>
            <a:srgbClr val="006A71"/>
          </a:solidFill>
        </p:grpSpPr>
        <p:sp>
          <p:nvSpPr>
            <p:cNvPr id="54" name="Freeform 13"/>
            <p:cNvSpPr>
              <a:spLocks/>
            </p:cNvSpPr>
            <p:nvPr/>
          </p:nvSpPr>
          <p:spPr bwMode="auto">
            <a:xfrm>
              <a:off x="1125" y="2322"/>
              <a:ext cx="663" cy="38"/>
            </a:xfrm>
            <a:custGeom>
              <a:avLst/>
              <a:gdLst>
                <a:gd name="T0" fmla="*/ 273 w 278"/>
                <a:gd name="T1" fmla="*/ 0 h 16"/>
                <a:gd name="T2" fmla="*/ 5 w 278"/>
                <a:gd name="T3" fmla="*/ 0 h 16"/>
                <a:gd name="T4" fmla="*/ 0 w 278"/>
                <a:gd name="T5" fmla="*/ 5 h 16"/>
                <a:gd name="T6" fmla="*/ 0 w 278"/>
                <a:gd name="T7" fmla="*/ 12 h 16"/>
                <a:gd name="T8" fmla="*/ 5 w 278"/>
                <a:gd name="T9" fmla="*/ 16 h 16"/>
                <a:gd name="T10" fmla="*/ 273 w 278"/>
                <a:gd name="T11" fmla="*/ 16 h 16"/>
                <a:gd name="T12" fmla="*/ 278 w 278"/>
                <a:gd name="T13" fmla="*/ 12 h 16"/>
                <a:gd name="T14" fmla="*/ 278 w 278"/>
                <a:gd name="T15" fmla="*/ 5 h 16"/>
                <a:gd name="T16" fmla="*/ 273 w 278"/>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16">
                  <a:moveTo>
                    <a:pt x="273" y="0"/>
                  </a:moveTo>
                  <a:cubicBezTo>
                    <a:pt x="5" y="0"/>
                    <a:pt x="5" y="0"/>
                    <a:pt x="5" y="0"/>
                  </a:cubicBezTo>
                  <a:cubicBezTo>
                    <a:pt x="2" y="0"/>
                    <a:pt x="0" y="2"/>
                    <a:pt x="0" y="5"/>
                  </a:cubicBezTo>
                  <a:cubicBezTo>
                    <a:pt x="0" y="12"/>
                    <a:pt x="0" y="12"/>
                    <a:pt x="0" y="12"/>
                  </a:cubicBezTo>
                  <a:cubicBezTo>
                    <a:pt x="0" y="14"/>
                    <a:pt x="2" y="16"/>
                    <a:pt x="5" y="16"/>
                  </a:cubicBezTo>
                  <a:cubicBezTo>
                    <a:pt x="273" y="16"/>
                    <a:pt x="273" y="16"/>
                    <a:pt x="273" y="16"/>
                  </a:cubicBezTo>
                  <a:cubicBezTo>
                    <a:pt x="276" y="16"/>
                    <a:pt x="278" y="14"/>
                    <a:pt x="278" y="12"/>
                  </a:cubicBezTo>
                  <a:cubicBezTo>
                    <a:pt x="278" y="5"/>
                    <a:pt x="278" y="5"/>
                    <a:pt x="278" y="5"/>
                  </a:cubicBezTo>
                  <a:cubicBezTo>
                    <a:pt x="278" y="2"/>
                    <a:pt x="276" y="0"/>
                    <a:pt x="2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55" name="Freeform 14"/>
            <p:cNvSpPr>
              <a:spLocks/>
            </p:cNvSpPr>
            <p:nvPr/>
          </p:nvSpPr>
          <p:spPr bwMode="auto">
            <a:xfrm>
              <a:off x="1165" y="2272"/>
              <a:ext cx="583" cy="35"/>
            </a:xfrm>
            <a:custGeom>
              <a:avLst/>
              <a:gdLst>
                <a:gd name="T0" fmla="*/ 0 w 244"/>
                <a:gd name="T1" fmla="*/ 4 h 15"/>
                <a:gd name="T2" fmla="*/ 0 w 244"/>
                <a:gd name="T3" fmla="*/ 10 h 15"/>
                <a:gd name="T4" fmla="*/ 4 w 244"/>
                <a:gd name="T5" fmla="*/ 15 h 15"/>
                <a:gd name="T6" fmla="*/ 240 w 244"/>
                <a:gd name="T7" fmla="*/ 15 h 15"/>
                <a:gd name="T8" fmla="*/ 244 w 244"/>
                <a:gd name="T9" fmla="*/ 10 h 15"/>
                <a:gd name="T10" fmla="*/ 244 w 244"/>
                <a:gd name="T11" fmla="*/ 4 h 15"/>
                <a:gd name="T12" fmla="*/ 240 w 244"/>
                <a:gd name="T13" fmla="*/ 0 h 15"/>
                <a:gd name="T14" fmla="*/ 4 w 244"/>
                <a:gd name="T15" fmla="*/ 0 h 15"/>
                <a:gd name="T16" fmla="*/ 0 w 244"/>
                <a:gd name="T1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5">
                  <a:moveTo>
                    <a:pt x="0" y="4"/>
                  </a:moveTo>
                  <a:cubicBezTo>
                    <a:pt x="0" y="10"/>
                    <a:pt x="0" y="10"/>
                    <a:pt x="0" y="10"/>
                  </a:cubicBezTo>
                  <a:cubicBezTo>
                    <a:pt x="0" y="13"/>
                    <a:pt x="2" y="15"/>
                    <a:pt x="4" y="15"/>
                  </a:cubicBezTo>
                  <a:cubicBezTo>
                    <a:pt x="240" y="15"/>
                    <a:pt x="240" y="15"/>
                    <a:pt x="240" y="15"/>
                  </a:cubicBezTo>
                  <a:cubicBezTo>
                    <a:pt x="242" y="15"/>
                    <a:pt x="244" y="13"/>
                    <a:pt x="244" y="10"/>
                  </a:cubicBezTo>
                  <a:cubicBezTo>
                    <a:pt x="244" y="4"/>
                    <a:pt x="244" y="4"/>
                    <a:pt x="244" y="4"/>
                  </a:cubicBezTo>
                  <a:cubicBezTo>
                    <a:pt x="244" y="2"/>
                    <a:pt x="242" y="0"/>
                    <a:pt x="240"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56" name="Freeform 15"/>
            <p:cNvSpPr>
              <a:spLocks noEditPoints="1"/>
            </p:cNvSpPr>
            <p:nvPr/>
          </p:nvSpPr>
          <p:spPr bwMode="auto">
            <a:xfrm>
              <a:off x="1203" y="1956"/>
              <a:ext cx="125" cy="301"/>
            </a:xfrm>
            <a:custGeom>
              <a:avLst/>
              <a:gdLst>
                <a:gd name="T0" fmla="*/ 52 w 52"/>
                <a:gd name="T1" fmla="*/ 126 h 126"/>
                <a:gd name="T2" fmla="*/ 52 w 52"/>
                <a:gd name="T3" fmla="*/ 0 h 126"/>
                <a:gd name="T4" fmla="*/ 0 w 52"/>
                <a:gd name="T5" fmla="*/ 0 h 126"/>
                <a:gd name="T6" fmla="*/ 0 w 52"/>
                <a:gd name="T7" fmla="*/ 126 h 126"/>
                <a:gd name="T8" fmla="*/ 52 w 52"/>
                <a:gd name="T9" fmla="*/ 126 h 126"/>
                <a:gd name="T10" fmla="*/ 37 w 52"/>
                <a:gd name="T11" fmla="*/ 9 h 126"/>
                <a:gd name="T12" fmla="*/ 41 w 52"/>
                <a:gd name="T13" fmla="*/ 6 h 126"/>
                <a:gd name="T14" fmla="*/ 43 w 52"/>
                <a:gd name="T15" fmla="*/ 6 h 126"/>
                <a:gd name="T16" fmla="*/ 47 w 52"/>
                <a:gd name="T17" fmla="*/ 9 h 126"/>
                <a:gd name="T18" fmla="*/ 47 w 52"/>
                <a:gd name="T19" fmla="*/ 116 h 126"/>
                <a:gd name="T20" fmla="*/ 43 w 52"/>
                <a:gd name="T21" fmla="*/ 119 h 126"/>
                <a:gd name="T22" fmla="*/ 41 w 52"/>
                <a:gd name="T23" fmla="*/ 119 h 126"/>
                <a:gd name="T24" fmla="*/ 37 w 52"/>
                <a:gd name="T25" fmla="*/ 116 h 126"/>
                <a:gd name="T26" fmla="*/ 37 w 52"/>
                <a:gd name="T27" fmla="*/ 9 h 126"/>
                <a:gd name="T28" fmla="*/ 21 w 52"/>
                <a:gd name="T29" fmla="*/ 9 h 126"/>
                <a:gd name="T30" fmla="*/ 25 w 52"/>
                <a:gd name="T31" fmla="*/ 6 h 126"/>
                <a:gd name="T32" fmla="*/ 27 w 52"/>
                <a:gd name="T33" fmla="*/ 6 h 126"/>
                <a:gd name="T34" fmla="*/ 31 w 52"/>
                <a:gd name="T35" fmla="*/ 9 h 126"/>
                <a:gd name="T36" fmla="*/ 31 w 52"/>
                <a:gd name="T37" fmla="*/ 116 h 126"/>
                <a:gd name="T38" fmla="*/ 27 w 52"/>
                <a:gd name="T39" fmla="*/ 119 h 126"/>
                <a:gd name="T40" fmla="*/ 25 w 52"/>
                <a:gd name="T41" fmla="*/ 119 h 126"/>
                <a:gd name="T42" fmla="*/ 21 w 52"/>
                <a:gd name="T43" fmla="*/ 116 h 126"/>
                <a:gd name="T44" fmla="*/ 21 w 52"/>
                <a:gd name="T45" fmla="*/ 9 h 126"/>
                <a:gd name="T46" fmla="*/ 5 w 52"/>
                <a:gd name="T47" fmla="*/ 9 h 126"/>
                <a:gd name="T48" fmla="*/ 9 w 52"/>
                <a:gd name="T49" fmla="*/ 6 h 126"/>
                <a:gd name="T50" fmla="*/ 11 w 52"/>
                <a:gd name="T51" fmla="*/ 6 h 126"/>
                <a:gd name="T52" fmla="*/ 15 w 52"/>
                <a:gd name="T53" fmla="*/ 9 h 126"/>
                <a:gd name="T54" fmla="*/ 15 w 52"/>
                <a:gd name="T55" fmla="*/ 116 h 126"/>
                <a:gd name="T56" fmla="*/ 11 w 52"/>
                <a:gd name="T57" fmla="*/ 119 h 126"/>
                <a:gd name="T58" fmla="*/ 9 w 52"/>
                <a:gd name="T59" fmla="*/ 119 h 126"/>
                <a:gd name="T60" fmla="*/ 5 w 52"/>
                <a:gd name="T61" fmla="*/ 116 h 126"/>
                <a:gd name="T62" fmla="*/ 5 w 52"/>
                <a:gd name="T63" fmla="*/ 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126">
                  <a:moveTo>
                    <a:pt x="52" y="126"/>
                  </a:moveTo>
                  <a:cubicBezTo>
                    <a:pt x="52" y="0"/>
                    <a:pt x="52" y="0"/>
                    <a:pt x="52" y="0"/>
                  </a:cubicBezTo>
                  <a:cubicBezTo>
                    <a:pt x="0" y="0"/>
                    <a:pt x="0" y="0"/>
                    <a:pt x="0" y="0"/>
                  </a:cubicBezTo>
                  <a:cubicBezTo>
                    <a:pt x="0" y="126"/>
                    <a:pt x="0" y="126"/>
                    <a:pt x="0" y="126"/>
                  </a:cubicBezTo>
                  <a:lnTo>
                    <a:pt x="52" y="126"/>
                  </a:lnTo>
                  <a:close/>
                  <a:moveTo>
                    <a:pt x="37" y="9"/>
                  </a:moveTo>
                  <a:cubicBezTo>
                    <a:pt x="37" y="8"/>
                    <a:pt x="39" y="6"/>
                    <a:pt x="41" y="6"/>
                  </a:cubicBezTo>
                  <a:cubicBezTo>
                    <a:pt x="43" y="6"/>
                    <a:pt x="43" y="6"/>
                    <a:pt x="43" y="6"/>
                  </a:cubicBezTo>
                  <a:cubicBezTo>
                    <a:pt x="45" y="6"/>
                    <a:pt x="47" y="8"/>
                    <a:pt x="47" y="9"/>
                  </a:cubicBezTo>
                  <a:cubicBezTo>
                    <a:pt x="47" y="116"/>
                    <a:pt x="47" y="116"/>
                    <a:pt x="47" y="116"/>
                  </a:cubicBezTo>
                  <a:cubicBezTo>
                    <a:pt x="47" y="117"/>
                    <a:pt x="45" y="119"/>
                    <a:pt x="43" y="119"/>
                  </a:cubicBezTo>
                  <a:cubicBezTo>
                    <a:pt x="41" y="119"/>
                    <a:pt x="41" y="119"/>
                    <a:pt x="41" y="119"/>
                  </a:cubicBezTo>
                  <a:cubicBezTo>
                    <a:pt x="39" y="119"/>
                    <a:pt x="37" y="117"/>
                    <a:pt x="37" y="116"/>
                  </a:cubicBezTo>
                  <a:lnTo>
                    <a:pt x="37" y="9"/>
                  </a:lnTo>
                  <a:close/>
                  <a:moveTo>
                    <a:pt x="21" y="9"/>
                  </a:moveTo>
                  <a:cubicBezTo>
                    <a:pt x="21" y="8"/>
                    <a:pt x="23" y="6"/>
                    <a:pt x="25" y="6"/>
                  </a:cubicBezTo>
                  <a:cubicBezTo>
                    <a:pt x="27" y="6"/>
                    <a:pt x="27" y="6"/>
                    <a:pt x="27" y="6"/>
                  </a:cubicBezTo>
                  <a:cubicBezTo>
                    <a:pt x="29" y="6"/>
                    <a:pt x="31" y="8"/>
                    <a:pt x="31" y="9"/>
                  </a:cubicBezTo>
                  <a:cubicBezTo>
                    <a:pt x="31" y="116"/>
                    <a:pt x="31" y="116"/>
                    <a:pt x="31" y="116"/>
                  </a:cubicBezTo>
                  <a:cubicBezTo>
                    <a:pt x="31" y="117"/>
                    <a:pt x="29" y="119"/>
                    <a:pt x="27" y="119"/>
                  </a:cubicBezTo>
                  <a:cubicBezTo>
                    <a:pt x="25" y="119"/>
                    <a:pt x="25" y="119"/>
                    <a:pt x="25" y="119"/>
                  </a:cubicBezTo>
                  <a:cubicBezTo>
                    <a:pt x="23" y="119"/>
                    <a:pt x="21" y="117"/>
                    <a:pt x="21" y="116"/>
                  </a:cubicBezTo>
                  <a:lnTo>
                    <a:pt x="21" y="9"/>
                  </a:lnTo>
                  <a:close/>
                  <a:moveTo>
                    <a:pt x="5" y="9"/>
                  </a:moveTo>
                  <a:cubicBezTo>
                    <a:pt x="5" y="8"/>
                    <a:pt x="7" y="6"/>
                    <a:pt x="9" y="6"/>
                  </a:cubicBezTo>
                  <a:cubicBezTo>
                    <a:pt x="11" y="6"/>
                    <a:pt x="11" y="6"/>
                    <a:pt x="11" y="6"/>
                  </a:cubicBezTo>
                  <a:cubicBezTo>
                    <a:pt x="13" y="6"/>
                    <a:pt x="15" y="8"/>
                    <a:pt x="15" y="9"/>
                  </a:cubicBezTo>
                  <a:cubicBezTo>
                    <a:pt x="15" y="116"/>
                    <a:pt x="15" y="116"/>
                    <a:pt x="15" y="116"/>
                  </a:cubicBezTo>
                  <a:cubicBezTo>
                    <a:pt x="15" y="117"/>
                    <a:pt x="13" y="119"/>
                    <a:pt x="11" y="119"/>
                  </a:cubicBezTo>
                  <a:cubicBezTo>
                    <a:pt x="9" y="119"/>
                    <a:pt x="9" y="119"/>
                    <a:pt x="9" y="119"/>
                  </a:cubicBezTo>
                  <a:cubicBezTo>
                    <a:pt x="7" y="119"/>
                    <a:pt x="5" y="117"/>
                    <a:pt x="5" y="116"/>
                  </a:cubicBezTo>
                  <a:lnTo>
                    <a:pt x="5"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57" name="Freeform 16"/>
            <p:cNvSpPr>
              <a:spLocks noEditPoints="1"/>
            </p:cNvSpPr>
            <p:nvPr/>
          </p:nvSpPr>
          <p:spPr bwMode="auto">
            <a:xfrm>
              <a:off x="1583" y="1956"/>
              <a:ext cx="127" cy="301"/>
            </a:xfrm>
            <a:custGeom>
              <a:avLst/>
              <a:gdLst>
                <a:gd name="T0" fmla="*/ 53 w 53"/>
                <a:gd name="T1" fmla="*/ 126 h 126"/>
                <a:gd name="T2" fmla="*/ 53 w 53"/>
                <a:gd name="T3" fmla="*/ 0 h 126"/>
                <a:gd name="T4" fmla="*/ 0 w 53"/>
                <a:gd name="T5" fmla="*/ 0 h 126"/>
                <a:gd name="T6" fmla="*/ 0 w 53"/>
                <a:gd name="T7" fmla="*/ 126 h 126"/>
                <a:gd name="T8" fmla="*/ 53 w 53"/>
                <a:gd name="T9" fmla="*/ 126 h 126"/>
                <a:gd name="T10" fmla="*/ 38 w 53"/>
                <a:gd name="T11" fmla="*/ 9 h 126"/>
                <a:gd name="T12" fmla="*/ 41 w 53"/>
                <a:gd name="T13" fmla="*/ 6 h 126"/>
                <a:gd name="T14" fmla="*/ 44 w 53"/>
                <a:gd name="T15" fmla="*/ 6 h 126"/>
                <a:gd name="T16" fmla="*/ 47 w 53"/>
                <a:gd name="T17" fmla="*/ 9 h 126"/>
                <a:gd name="T18" fmla="*/ 47 w 53"/>
                <a:gd name="T19" fmla="*/ 116 h 126"/>
                <a:gd name="T20" fmla="*/ 44 w 53"/>
                <a:gd name="T21" fmla="*/ 119 h 126"/>
                <a:gd name="T22" fmla="*/ 41 w 53"/>
                <a:gd name="T23" fmla="*/ 119 h 126"/>
                <a:gd name="T24" fmla="*/ 38 w 53"/>
                <a:gd name="T25" fmla="*/ 116 h 126"/>
                <a:gd name="T26" fmla="*/ 38 w 53"/>
                <a:gd name="T27" fmla="*/ 9 h 126"/>
                <a:gd name="T28" fmla="*/ 22 w 53"/>
                <a:gd name="T29" fmla="*/ 9 h 126"/>
                <a:gd name="T30" fmla="*/ 25 w 53"/>
                <a:gd name="T31" fmla="*/ 6 h 126"/>
                <a:gd name="T32" fmla="*/ 28 w 53"/>
                <a:gd name="T33" fmla="*/ 6 h 126"/>
                <a:gd name="T34" fmla="*/ 31 w 53"/>
                <a:gd name="T35" fmla="*/ 9 h 126"/>
                <a:gd name="T36" fmla="*/ 31 w 53"/>
                <a:gd name="T37" fmla="*/ 116 h 126"/>
                <a:gd name="T38" fmla="*/ 28 w 53"/>
                <a:gd name="T39" fmla="*/ 119 h 126"/>
                <a:gd name="T40" fmla="*/ 25 w 53"/>
                <a:gd name="T41" fmla="*/ 119 h 126"/>
                <a:gd name="T42" fmla="*/ 22 w 53"/>
                <a:gd name="T43" fmla="*/ 116 h 126"/>
                <a:gd name="T44" fmla="*/ 22 w 53"/>
                <a:gd name="T45" fmla="*/ 9 h 126"/>
                <a:gd name="T46" fmla="*/ 6 w 53"/>
                <a:gd name="T47" fmla="*/ 9 h 126"/>
                <a:gd name="T48" fmla="*/ 9 w 53"/>
                <a:gd name="T49" fmla="*/ 6 h 126"/>
                <a:gd name="T50" fmla="*/ 12 w 53"/>
                <a:gd name="T51" fmla="*/ 6 h 126"/>
                <a:gd name="T52" fmla="*/ 15 w 53"/>
                <a:gd name="T53" fmla="*/ 9 h 126"/>
                <a:gd name="T54" fmla="*/ 15 w 53"/>
                <a:gd name="T55" fmla="*/ 116 h 126"/>
                <a:gd name="T56" fmla="*/ 12 w 53"/>
                <a:gd name="T57" fmla="*/ 119 h 126"/>
                <a:gd name="T58" fmla="*/ 9 w 53"/>
                <a:gd name="T59" fmla="*/ 119 h 126"/>
                <a:gd name="T60" fmla="*/ 6 w 53"/>
                <a:gd name="T61" fmla="*/ 116 h 126"/>
                <a:gd name="T62" fmla="*/ 6 w 53"/>
                <a:gd name="T63" fmla="*/ 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126">
                  <a:moveTo>
                    <a:pt x="53" y="126"/>
                  </a:moveTo>
                  <a:cubicBezTo>
                    <a:pt x="53" y="0"/>
                    <a:pt x="53" y="0"/>
                    <a:pt x="53" y="0"/>
                  </a:cubicBezTo>
                  <a:cubicBezTo>
                    <a:pt x="0" y="0"/>
                    <a:pt x="0" y="0"/>
                    <a:pt x="0" y="0"/>
                  </a:cubicBezTo>
                  <a:cubicBezTo>
                    <a:pt x="0" y="126"/>
                    <a:pt x="0" y="126"/>
                    <a:pt x="0" y="126"/>
                  </a:cubicBezTo>
                  <a:lnTo>
                    <a:pt x="53" y="126"/>
                  </a:lnTo>
                  <a:close/>
                  <a:moveTo>
                    <a:pt x="38" y="9"/>
                  </a:moveTo>
                  <a:cubicBezTo>
                    <a:pt x="38" y="8"/>
                    <a:pt x="40" y="6"/>
                    <a:pt x="41" y="6"/>
                  </a:cubicBezTo>
                  <a:cubicBezTo>
                    <a:pt x="44" y="6"/>
                    <a:pt x="44" y="6"/>
                    <a:pt x="44" y="6"/>
                  </a:cubicBezTo>
                  <a:cubicBezTo>
                    <a:pt x="46" y="6"/>
                    <a:pt x="47" y="8"/>
                    <a:pt x="47" y="9"/>
                  </a:cubicBezTo>
                  <a:cubicBezTo>
                    <a:pt x="47" y="116"/>
                    <a:pt x="47" y="116"/>
                    <a:pt x="47" y="116"/>
                  </a:cubicBezTo>
                  <a:cubicBezTo>
                    <a:pt x="47" y="117"/>
                    <a:pt x="46" y="119"/>
                    <a:pt x="44" y="119"/>
                  </a:cubicBezTo>
                  <a:cubicBezTo>
                    <a:pt x="41" y="119"/>
                    <a:pt x="41" y="119"/>
                    <a:pt x="41" y="119"/>
                  </a:cubicBezTo>
                  <a:cubicBezTo>
                    <a:pt x="40" y="119"/>
                    <a:pt x="38" y="117"/>
                    <a:pt x="38" y="116"/>
                  </a:cubicBezTo>
                  <a:lnTo>
                    <a:pt x="38" y="9"/>
                  </a:lnTo>
                  <a:close/>
                  <a:moveTo>
                    <a:pt x="22" y="9"/>
                  </a:moveTo>
                  <a:cubicBezTo>
                    <a:pt x="22" y="8"/>
                    <a:pt x="24" y="6"/>
                    <a:pt x="25" y="6"/>
                  </a:cubicBezTo>
                  <a:cubicBezTo>
                    <a:pt x="28" y="6"/>
                    <a:pt x="28" y="6"/>
                    <a:pt x="28" y="6"/>
                  </a:cubicBezTo>
                  <a:cubicBezTo>
                    <a:pt x="30" y="6"/>
                    <a:pt x="31" y="8"/>
                    <a:pt x="31" y="9"/>
                  </a:cubicBezTo>
                  <a:cubicBezTo>
                    <a:pt x="31" y="116"/>
                    <a:pt x="31" y="116"/>
                    <a:pt x="31" y="116"/>
                  </a:cubicBezTo>
                  <a:cubicBezTo>
                    <a:pt x="31" y="117"/>
                    <a:pt x="30" y="119"/>
                    <a:pt x="28" y="119"/>
                  </a:cubicBezTo>
                  <a:cubicBezTo>
                    <a:pt x="25" y="119"/>
                    <a:pt x="25" y="119"/>
                    <a:pt x="25" y="119"/>
                  </a:cubicBezTo>
                  <a:cubicBezTo>
                    <a:pt x="24" y="119"/>
                    <a:pt x="22" y="117"/>
                    <a:pt x="22" y="116"/>
                  </a:cubicBezTo>
                  <a:lnTo>
                    <a:pt x="22" y="9"/>
                  </a:lnTo>
                  <a:close/>
                  <a:moveTo>
                    <a:pt x="6" y="9"/>
                  </a:moveTo>
                  <a:cubicBezTo>
                    <a:pt x="6" y="8"/>
                    <a:pt x="8" y="6"/>
                    <a:pt x="9" y="6"/>
                  </a:cubicBezTo>
                  <a:cubicBezTo>
                    <a:pt x="12" y="6"/>
                    <a:pt x="12" y="6"/>
                    <a:pt x="12" y="6"/>
                  </a:cubicBezTo>
                  <a:cubicBezTo>
                    <a:pt x="14" y="6"/>
                    <a:pt x="15" y="8"/>
                    <a:pt x="15" y="9"/>
                  </a:cubicBezTo>
                  <a:cubicBezTo>
                    <a:pt x="15" y="116"/>
                    <a:pt x="15" y="116"/>
                    <a:pt x="15" y="116"/>
                  </a:cubicBezTo>
                  <a:cubicBezTo>
                    <a:pt x="15" y="117"/>
                    <a:pt x="14" y="119"/>
                    <a:pt x="12" y="119"/>
                  </a:cubicBezTo>
                  <a:cubicBezTo>
                    <a:pt x="9" y="119"/>
                    <a:pt x="9" y="119"/>
                    <a:pt x="9" y="119"/>
                  </a:cubicBezTo>
                  <a:cubicBezTo>
                    <a:pt x="8" y="119"/>
                    <a:pt x="6" y="117"/>
                    <a:pt x="6" y="116"/>
                  </a:cubicBezTo>
                  <a:lnTo>
                    <a:pt x="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58" name="Freeform 17"/>
            <p:cNvSpPr>
              <a:spLocks/>
            </p:cNvSpPr>
            <p:nvPr/>
          </p:nvSpPr>
          <p:spPr bwMode="auto">
            <a:xfrm>
              <a:off x="1141" y="1708"/>
              <a:ext cx="628" cy="241"/>
            </a:xfrm>
            <a:custGeom>
              <a:avLst/>
              <a:gdLst>
                <a:gd name="T0" fmla="*/ 8 w 263"/>
                <a:gd name="T1" fmla="*/ 101 h 101"/>
                <a:gd name="T2" fmla="*/ 8 w 263"/>
                <a:gd name="T3" fmla="*/ 101 h 101"/>
                <a:gd name="T4" fmla="*/ 128 w 263"/>
                <a:gd name="T5" fmla="*/ 19 h 101"/>
                <a:gd name="T6" fmla="*/ 136 w 263"/>
                <a:gd name="T7" fmla="*/ 19 h 101"/>
                <a:gd name="T8" fmla="*/ 255 w 263"/>
                <a:gd name="T9" fmla="*/ 101 h 101"/>
                <a:gd name="T10" fmla="*/ 256 w 263"/>
                <a:gd name="T11" fmla="*/ 101 h 101"/>
                <a:gd name="T12" fmla="*/ 256 w 263"/>
                <a:gd name="T13" fmla="*/ 101 h 101"/>
                <a:gd name="T14" fmla="*/ 263 w 263"/>
                <a:gd name="T15" fmla="*/ 93 h 101"/>
                <a:gd name="T16" fmla="*/ 260 w 263"/>
                <a:gd name="T17" fmla="*/ 87 h 101"/>
                <a:gd name="T18" fmla="*/ 136 w 263"/>
                <a:gd name="T19" fmla="*/ 2 h 101"/>
                <a:gd name="T20" fmla="*/ 128 w 263"/>
                <a:gd name="T21" fmla="*/ 2 h 101"/>
                <a:gd name="T22" fmla="*/ 4 w 263"/>
                <a:gd name="T23" fmla="*/ 87 h 101"/>
                <a:gd name="T24" fmla="*/ 1 w 263"/>
                <a:gd name="T25" fmla="*/ 95 h 101"/>
                <a:gd name="T26" fmla="*/ 8 w 263"/>
                <a:gd name="T2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3" h="101">
                  <a:moveTo>
                    <a:pt x="8" y="101"/>
                  </a:moveTo>
                  <a:cubicBezTo>
                    <a:pt x="8" y="101"/>
                    <a:pt x="8" y="101"/>
                    <a:pt x="8" y="101"/>
                  </a:cubicBezTo>
                  <a:cubicBezTo>
                    <a:pt x="128" y="19"/>
                    <a:pt x="128" y="19"/>
                    <a:pt x="128" y="19"/>
                  </a:cubicBezTo>
                  <a:cubicBezTo>
                    <a:pt x="130" y="17"/>
                    <a:pt x="134" y="17"/>
                    <a:pt x="136" y="19"/>
                  </a:cubicBezTo>
                  <a:cubicBezTo>
                    <a:pt x="255" y="101"/>
                    <a:pt x="255" y="101"/>
                    <a:pt x="255" y="101"/>
                  </a:cubicBezTo>
                  <a:cubicBezTo>
                    <a:pt x="256" y="101"/>
                    <a:pt x="256" y="101"/>
                    <a:pt x="256" y="101"/>
                  </a:cubicBezTo>
                  <a:cubicBezTo>
                    <a:pt x="256" y="101"/>
                    <a:pt x="256" y="101"/>
                    <a:pt x="256" y="101"/>
                  </a:cubicBezTo>
                  <a:cubicBezTo>
                    <a:pt x="260" y="101"/>
                    <a:pt x="263" y="97"/>
                    <a:pt x="263" y="93"/>
                  </a:cubicBezTo>
                  <a:cubicBezTo>
                    <a:pt x="263" y="90"/>
                    <a:pt x="262" y="88"/>
                    <a:pt x="260" y="87"/>
                  </a:cubicBezTo>
                  <a:cubicBezTo>
                    <a:pt x="136" y="2"/>
                    <a:pt x="136" y="2"/>
                    <a:pt x="136" y="2"/>
                  </a:cubicBezTo>
                  <a:cubicBezTo>
                    <a:pt x="134" y="0"/>
                    <a:pt x="130" y="0"/>
                    <a:pt x="128" y="2"/>
                  </a:cubicBezTo>
                  <a:cubicBezTo>
                    <a:pt x="4" y="87"/>
                    <a:pt x="4" y="87"/>
                    <a:pt x="4" y="87"/>
                  </a:cubicBezTo>
                  <a:cubicBezTo>
                    <a:pt x="1" y="89"/>
                    <a:pt x="0" y="92"/>
                    <a:pt x="1" y="95"/>
                  </a:cubicBezTo>
                  <a:cubicBezTo>
                    <a:pt x="2" y="98"/>
                    <a:pt x="5" y="101"/>
                    <a:pt x="8"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59" name="Freeform 18"/>
            <p:cNvSpPr>
              <a:spLocks noEditPoints="1"/>
            </p:cNvSpPr>
            <p:nvPr/>
          </p:nvSpPr>
          <p:spPr bwMode="auto">
            <a:xfrm>
              <a:off x="1182" y="1763"/>
              <a:ext cx="549" cy="186"/>
            </a:xfrm>
            <a:custGeom>
              <a:avLst/>
              <a:gdLst>
                <a:gd name="T0" fmla="*/ 116 w 230"/>
                <a:gd name="T1" fmla="*/ 0 h 78"/>
                <a:gd name="T2" fmla="*/ 115 w 230"/>
                <a:gd name="T3" fmla="*/ 0 h 78"/>
                <a:gd name="T4" fmla="*/ 113 w 230"/>
                <a:gd name="T5" fmla="*/ 0 h 78"/>
                <a:gd name="T6" fmla="*/ 0 w 230"/>
                <a:gd name="T7" fmla="*/ 78 h 78"/>
                <a:gd name="T8" fmla="*/ 230 w 230"/>
                <a:gd name="T9" fmla="*/ 78 h 78"/>
                <a:gd name="T10" fmla="*/ 116 w 230"/>
                <a:gd name="T11" fmla="*/ 0 h 78"/>
                <a:gd name="T12" fmla="*/ 115 w 230"/>
                <a:gd name="T13" fmla="*/ 69 h 78"/>
                <a:gd name="T14" fmla="*/ 88 w 230"/>
                <a:gd name="T15" fmla="*/ 42 h 78"/>
                <a:gd name="T16" fmla="*/ 115 w 230"/>
                <a:gd name="T17" fmla="*/ 15 h 78"/>
                <a:gd name="T18" fmla="*/ 142 w 230"/>
                <a:gd name="T19" fmla="*/ 42 h 78"/>
                <a:gd name="T20" fmla="*/ 115 w 230"/>
                <a:gd name="T21"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78">
                  <a:moveTo>
                    <a:pt x="116" y="0"/>
                  </a:moveTo>
                  <a:cubicBezTo>
                    <a:pt x="116" y="0"/>
                    <a:pt x="115" y="0"/>
                    <a:pt x="115" y="0"/>
                  </a:cubicBezTo>
                  <a:cubicBezTo>
                    <a:pt x="114" y="0"/>
                    <a:pt x="114" y="0"/>
                    <a:pt x="113" y="0"/>
                  </a:cubicBezTo>
                  <a:cubicBezTo>
                    <a:pt x="0" y="78"/>
                    <a:pt x="0" y="78"/>
                    <a:pt x="0" y="78"/>
                  </a:cubicBezTo>
                  <a:cubicBezTo>
                    <a:pt x="230" y="78"/>
                    <a:pt x="230" y="78"/>
                    <a:pt x="230" y="78"/>
                  </a:cubicBezTo>
                  <a:lnTo>
                    <a:pt x="116" y="0"/>
                  </a:lnTo>
                  <a:close/>
                  <a:moveTo>
                    <a:pt x="115" y="69"/>
                  </a:moveTo>
                  <a:cubicBezTo>
                    <a:pt x="100" y="69"/>
                    <a:pt x="88" y="57"/>
                    <a:pt x="88" y="42"/>
                  </a:cubicBezTo>
                  <a:cubicBezTo>
                    <a:pt x="88" y="27"/>
                    <a:pt x="100" y="15"/>
                    <a:pt x="115" y="15"/>
                  </a:cubicBezTo>
                  <a:cubicBezTo>
                    <a:pt x="130" y="15"/>
                    <a:pt x="142" y="27"/>
                    <a:pt x="142" y="42"/>
                  </a:cubicBezTo>
                  <a:cubicBezTo>
                    <a:pt x="142" y="57"/>
                    <a:pt x="130" y="69"/>
                    <a:pt x="115"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60" name="Oval 19"/>
            <p:cNvSpPr>
              <a:spLocks noChangeArrowheads="1"/>
            </p:cNvSpPr>
            <p:nvPr/>
          </p:nvSpPr>
          <p:spPr bwMode="auto">
            <a:xfrm>
              <a:off x="1404" y="1811"/>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61" name="Freeform 20"/>
            <p:cNvSpPr>
              <a:spLocks noEditPoints="1"/>
            </p:cNvSpPr>
            <p:nvPr/>
          </p:nvSpPr>
          <p:spPr bwMode="auto">
            <a:xfrm>
              <a:off x="1351" y="2150"/>
              <a:ext cx="110" cy="110"/>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4 w 46"/>
                <a:gd name="T13" fmla="*/ 23 h 46"/>
                <a:gd name="T14" fmla="*/ 23 w 46"/>
                <a:gd name="T15" fmla="*/ 4 h 46"/>
                <a:gd name="T16" fmla="*/ 41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5"/>
                    <a:pt x="10" y="46"/>
                    <a:pt x="23" y="46"/>
                  </a:cubicBezTo>
                  <a:cubicBezTo>
                    <a:pt x="35" y="46"/>
                    <a:pt x="46" y="35"/>
                    <a:pt x="46" y="23"/>
                  </a:cubicBezTo>
                  <a:cubicBezTo>
                    <a:pt x="46" y="10"/>
                    <a:pt x="35" y="0"/>
                    <a:pt x="23" y="0"/>
                  </a:cubicBezTo>
                  <a:close/>
                  <a:moveTo>
                    <a:pt x="23" y="42"/>
                  </a:moveTo>
                  <a:cubicBezTo>
                    <a:pt x="12" y="42"/>
                    <a:pt x="4" y="33"/>
                    <a:pt x="4" y="23"/>
                  </a:cubicBezTo>
                  <a:cubicBezTo>
                    <a:pt x="4" y="13"/>
                    <a:pt x="12" y="4"/>
                    <a:pt x="23" y="4"/>
                  </a:cubicBezTo>
                  <a:cubicBezTo>
                    <a:pt x="33" y="4"/>
                    <a:pt x="41" y="13"/>
                    <a:pt x="41" y="23"/>
                  </a:cubicBezTo>
                  <a:cubicBezTo>
                    <a:pt x="41" y="33"/>
                    <a:pt x="33" y="42"/>
                    <a:pt x="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62" name="Freeform 21"/>
            <p:cNvSpPr>
              <a:spLocks/>
            </p:cNvSpPr>
            <p:nvPr/>
          </p:nvSpPr>
          <p:spPr bwMode="auto">
            <a:xfrm>
              <a:off x="1385" y="2176"/>
              <a:ext cx="31" cy="57"/>
            </a:xfrm>
            <a:custGeom>
              <a:avLst/>
              <a:gdLst>
                <a:gd name="T0" fmla="*/ 5 w 13"/>
                <a:gd name="T1" fmla="*/ 4 h 24"/>
                <a:gd name="T2" fmla="*/ 0 w 13"/>
                <a:gd name="T3" fmla="*/ 6 h 24"/>
                <a:gd name="T4" fmla="*/ 0 w 13"/>
                <a:gd name="T5" fmla="*/ 12 h 24"/>
                <a:gd name="T6" fmla="*/ 3 w 13"/>
                <a:gd name="T7" fmla="*/ 10 h 24"/>
                <a:gd name="T8" fmla="*/ 6 w 13"/>
                <a:gd name="T9" fmla="*/ 8 h 24"/>
                <a:gd name="T10" fmla="*/ 6 w 13"/>
                <a:gd name="T11" fmla="*/ 24 h 24"/>
                <a:gd name="T12" fmla="*/ 13 w 13"/>
                <a:gd name="T13" fmla="*/ 24 h 24"/>
                <a:gd name="T14" fmla="*/ 13 w 13"/>
                <a:gd name="T15" fmla="*/ 0 h 24"/>
                <a:gd name="T16" fmla="*/ 8 w 13"/>
                <a:gd name="T17" fmla="*/ 0 h 24"/>
                <a:gd name="T18" fmla="*/ 5 w 13"/>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4">
                  <a:moveTo>
                    <a:pt x="5" y="4"/>
                  </a:moveTo>
                  <a:cubicBezTo>
                    <a:pt x="4" y="5"/>
                    <a:pt x="2" y="5"/>
                    <a:pt x="0" y="6"/>
                  </a:cubicBezTo>
                  <a:cubicBezTo>
                    <a:pt x="0" y="12"/>
                    <a:pt x="0" y="12"/>
                    <a:pt x="0" y="12"/>
                  </a:cubicBezTo>
                  <a:cubicBezTo>
                    <a:pt x="1" y="11"/>
                    <a:pt x="2" y="11"/>
                    <a:pt x="3" y="10"/>
                  </a:cubicBezTo>
                  <a:cubicBezTo>
                    <a:pt x="4" y="10"/>
                    <a:pt x="5" y="9"/>
                    <a:pt x="6" y="8"/>
                  </a:cubicBezTo>
                  <a:cubicBezTo>
                    <a:pt x="6" y="24"/>
                    <a:pt x="6" y="24"/>
                    <a:pt x="6" y="24"/>
                  </a:cubicBezTo>
                  <a:cubicBezTo>
                    <a:pt x="13" y="24"/>
                    <a:pt x="13" y="24"/>
                    <a:pt x="13" y="24"/>
                  </a:cubicBezTo>
                  <a:cubicBezTo>
                    <a:pt x="13" y="0"/>
                    <a:pt x="13" y="0"/>
                    <a:pt x="13" y="0"/>
                  </a:cubicBezTo>
                  <a:cubicBezTo>
                    <a:pt x="8" y="0"/>
                    <a:pt x="8" y="0"/>
                    <a:pt x="8" y="0"/>
                  </a:cubicBezTo>
                  <a:cubicBezTo>
                    <a:pt x="7"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63" name="Freeform 22"/>
            <p:cNvSpPr>
              <a:spLocks noEditPoints="1"/>
            </p:cNvSpPr>
            <p:nvPr/>
          </p:nvSpPr>
          <p:spPr bwMode="auto">
            <a:xfrm>
              <a:off x="1430" y="2028"/>
              <a:ext cx="134" cy="131"/>
            </a:xfrm>
            <a:custGeom>
              <a:avLst/>
              <a:gdLst>
                <a:gd name="T0" fmla="*/ 56 w 56"/>
                <a:gd name="T1" fmla="*/ 27 h 55"/>
                <a:gd name="T2" fmla="*/ 28 w 56"/>
                <a:gd name="T3" fmla="*/ 0 h 55"/>
                <a:gd name="T4" fmla="*/ 0 w 56"/>
                <a:gd name="T5" fmla="*/ 27 h 55"/>
                <a:gd name="T6" fmla="*/ 28 w 56"/>
                <a:gd name="T7" fmla="*/ 55 h 55"/>
                <a:gd name="T8" fmla="*/ 56 w 56"/>
                <a:gd name="T9" fmla="*/ 27 h 55"/>
                <a:gd name="T10" fmla="*/ 5 w 56"/>
                <a:gd name="T11" fmla="*/ 27 h 55"/>
                <a:gd name="T12" fmla="*/ 28 w 56"/>
                <a:gd name="T13" fmla="*/ 5 h 55"/>
                <a:gd name="T14" fmla="*/ 51 w 56"/>
                <a:gd name="T15" fmla="*/ 27 h 55"/>
                <a:gd name="T16" fmla="*/ 28 w 56"/>
                <a:gd name="T17" fmla="*/ 50 h 55"/>
                <a:gd name="T18" fmla="*/ 5 w 56"/>
                <a:gd name="T19"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5">
                  <a:moveTo>
                    <a:pt x="56" y="27"/>
                  </a:moveTo>
                  <a:cubicBezTo>
                    <a:pt x="56" y="12"/>
                    <a:pt x="43" y="0"/>
                    <a:pt x="28" y="0"/>
                  </a:cubicBezTo>
                  <a:cubicBezTo>
                    <a:pt x="12" y="0"/>
                    <a:pt x="0" y="12"/>
                    <a:pt x="0" y="27"/>
                  </a:cubicBezTo>
                  <a:cubicBezTo>
                    <a:pt x="0" y="43"/>
                    <a:pt x="12" y="55"/>
                    <a:pt x="28" y="55"/>
                  </a:cubicBezTo>
                  <a:cubicBezTo>
                    <a:pt x="43" y="55"/>
                    <a:pt x="56" y="43"/>
                    <a:pt x="56" y="27"/>
                  </a:cubicBezTo>
                  <a:close/>
                  <a:moveTo>
                    <a:pt x="5" y="27"/>
                  </a:moveTo>
                  <a:cubicBezTo>
                    <a:pt x="5" y="15"/>
                    <a:pt x="15" y="5"/>
                    <a:pt x="28" y="5"/>
                  </a:cubicBezTo>
                  <a:cubicBezTo>
                    <a:pt x="40" y="5"/>
                    <a:pt x="51" y="15"/>
                    <a:pt x="51" y="27"/>
                  </a:cubicBezTo>
                  <a:cubicBezTo>
                    <a:pt x="51" y="40"/>
                    <a:pt x="40" y="50"/>
                    <a:pt x="28" y="50"/>
                  </a:cubicBezTo>
                  <a:cubicBezTo>
                    <a:pt x="15" y="50"/>
                    <a:pt x="5" y="40"/>
                    <a:pt x="5"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64" name="Freeform 23"/>
            <p:cNvSpPr>
              <a:spLocks/>
            </p:cNvSpPr>
            <p:nvPr/>
          </p:nvSpPr>
          <p:spPr bwMode="auto">
            <a:xfrm>
              <a:off x="1471" y="2061"/>
              <a:ext cx="50" cy="63"/>
            </a:xfrm>
            <a:custGeom>
              <a:avLst/>
              <a:gdLst>
                <a:gd name="T0" fmla="*/ 9 w 21"/>
                <a:gd name="T1" fmla="*/ 13 h 26"/>
                <a:gd name="T2" fmla="*/ 3 w 21"/>
                <a:gd name="T3" fmla="*/ 20 h 26"/>
                <a:gd name="T4" fmla="*/ 0 w 21"/>
                <a:gd name="T5" fmla="*/ 26 h 26"/>
                <a:gd name="T6" fmla="*/ 21 w 21"/>
                <a:gd name="T7" fmla="*/ 26 h 26"/>
                <a:gd name="T8" fmla="*/ 21 w 21"/>
                <a:gd name="T9" fmla="*/ 20 h 26"/>
                <a:gd name="T10" fmla="*/ 10 w 21"/>
                <a:gd name="T11" fmla="*/ 20 h 26"/>
                <a:gd name="T12" fmla="*/ 12 w 21"/>
                <a:gd name="T13" fmla="*/ 18 h 26"/>
                <a:gd name="T14" fmla="*/ 15 w 21"/>
                <a:gd name="T15" fmla="*/ 16 h 26"/>
                <a:gd name="T16" fmla="*/ 20 w 21"/>
                <a:gd name="T17" fmla="*/ 12 h 26"/>
                <a:gd name="T18" fmla="*/ 21 w 21"/>
                <a:gd name="T19" fmla="*/ 7 h 26"/>
                <a:gd name="T20" fmla="*/ 20 w 21"/>
                <a:gd name="T21" fmla="*/ 4 h 26"/>
                <a:gd name="T22" fmla="*/ 17 w 21"/>
                <a:gd name="T23" fmla="*/ 1 h 26"/>
                <a:gd name="T24" fmla="*/ 11 w 21"/>
                <a:gd name="T25" fmla="*/ 0 h 26"/>
                <a:gd name="T26" fmla="*/ 5 w 21"/>
                <a:gd name="T27" fmla="*/ 1 h 26"/>
                <a:gd name="T28" fmla="*/ 2 w 21"/>
                <a:gd name="T29" fmla="*/ 4 h 26"/>
                <a:gd name="T30" fmla="*/ 1 w 21"/>
                <a:gd name="T31" fmla="*/ 8 h 26"/>
                <a:gd name="T32" fmla="*/ 8 w 21"/>
                <a:gd name="T33" fmla="*/ 9 h 26"/>
                <a:gd name="T34" fmla="*/ 9 w 21"/>
                <a:gd name="T35" fmla="*/ 6 h 26"/>
                <a:gd name="T36" fmla="*/ 11 w 21"/>
                <a:gd name="T37" fmla="*/ 5 h 26"/>
                <a:gd name="T38" fmla="*/ 13 w 21"/>
                <a:gd name="T39" fmla="*/ 6 h 26"/>
                <a:gd name="T40" fmla="*/ 14 w 21"/>
                <a:gd name="T41" fmla="*/ 8 h 26"/>
                <a:gd name="T42" fmla="*/ 13 w 21"/>
                <a:gd name="T43" fmla="*/ 10 h 26"/>
                <a:gd name="T44" fmla="*/ 9 w 21"/>
                <a:gd name="T4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6">
                  <a:moveTo>
                    <a:pt x="9" y="13"/>
                  </a:moveTo>
                  <a:cubicBezTo>
                    <a:pt x="6" y="16"/>
                    <a:pt x="4" y="18"/>
                    <a:pt x="3" y="20"/>
                  </a:cubicBezTo>
                  <a:cubicBezTo>
                    <a:pt x="1" y="22"/>
                    <a:pt x="1" y="23"/>
                    <a:pt x="0" y="26"/>
                  </a:cubicBezTo>
                  <a:cubicBezTo>
                    <a:pt x="21" y="26"/>
                    <a:pt x="21" y="26"/>
                    <a:pt x="21" y="26"/>
                  </a:cubicBezTo>
                  <a:cubicBezTo>
                    <a:pt x="21" y="20"/>
                    <a:pt x="21" y="20"/>
                    <a:pt x="21" y="20"/>
                  </a:cubicBezTo>
                  <a:cubicBezTo>
                    <a:pt x="10" y="20"/>
                    <a:pt x="10" y="20"/>
                    <a:pt x="10" y="20"/>
                  </a:cubicBezTo>
                  <a:cubicBezTo>
                    <a:pt x="11" y="19"/>
                    <a:pt x="12" y="19"/>
                    <a:pt x="12" y="18"/>
                  </a:cubicBezTo>
                  <a:cubicBezTo>
                    <a:pt x="13" y="18"/>
                    <a:pt x="13" y="17"/>
                    <a:pt x="15" y="16"/>
                  </a:cubicBezTo>
                  <a:cubicBezTo>
                    <a:pt x="17" y="15"/>
                    <a:pt x="19" y="13"/>
                    <a:pt x="20" y="12"/>
                  </a:cubicBezTo>
                  <a:cubicBezTo>
                    <a:pt x="21" y="10"/>
                    <a:pt x="21" y="9"/>
                    <a:pt x="21" y="7"/>
                  </a:cubicBezTo>
                  <a:cubicBezTo>
                    <a:pt x="21" y="6"/>
                    <a:pt x="21" y="5"/>
                    <a:pt x="20" y="4"/>
                  </a:cubicBezTo>
                  <a:cubicBezTo>
                    <a:pt x="19" y="2"/>
                    <a:pt x="18" y="2"/>
                    <a:pt x="17" y="1"/>
                  </a:cubicBezTo>
                  <a:cubicBezTo>
                    <a:pt x="15" y="0"/>
                    <a:pt x="13" y="0"/>
                    <a:pt x="11" y="0"/>
                  </a:cubicBezTo>
                  <a:cubicBezTo>
                    <a:pt x="9" y="0"/>
                    <a:pt x="7" y="0"/>
                    <a:pt x="5" y="1"/>
                  </a:cubicBezTo>
                  <a:cubicBezTo>
                    <a:pt x="4" y="2"/>
                    <a:pt x="3" y="2"/>
                    <a:pt x="2" y="4"/>
                  </a:cubicBezTo>
                  <a:cubicBezTo>
                    <a:pt x="2" y="5"/>
                    <a:pt x="1" y="6"/>
                    <a:pt x="1" y="8"/>
                  </a:cubicBezTo>
                  <a:cubicBezTo>
                    <a:pt x="8" y="9"/>
                    <a:pt x="8" y="9"/>
                    <a:pt x="8" y="9"/>
                  </a:cubicBezTo>
                  <a:cubicBezTo>
                    <a:pt x="8" y="7"/>
                    <a:pt x="8" y="6"/>
                    <a:pt x="9" y="6"/>
                  </a:cubicBezTo>
                  <a:cubicBezTo>
                    <a:pt x="10" y="5"/>
                    <a:pt x="10" y="5"/>
                    <a:pt x="11" y="5"/>
                  </a:cubicBezTo>
                  <a:cubicBezTo>
                    <a:pt x="12" y="5"/>
                    <a:pt x="13" y="5"/>
                    <a:pt x="13" y="6"/>
                  </a:cubicBezTo>
                  <a:cubicBezTo>
                    <a:pt x="14" y="6"/>
                    <a:pt x="14" y="7"/>
                    <a:pt x="14" y="8"/>
                  </a:cubicBezTo>
                  <a:cubicBezTo>
                    <a:pt x="14" y="8"/>
                    <a:pt x="14" y="9"/>
                    <a:pt x="13" y="10"/>
                  </a:cubicBezTo>
                  <a:cubicBezTo>
                    <a:pt x="13" y="11"/>
                    <a:pt x="11" y="12"/>
                    <a:pt x="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sp>
        <p:nvSpPr>
          <p:cNvPr id="65" name="TextBox 64"/>
          <p:cNvSpPr txBox="1"/>
          <p:nvPr/>
        </p:nvSpPr>
        <p:spPr>
          <a:xfrm>
            <a:off x="9374748" y="4816572"/>
            <a:ext cx="1653038" cy="707886"/>
          </a:xfrm>
          <a:prstGeom prst="rect">
            <a:avLst/>
          </a:prstGeom>
          <a:noFill/>
        </p:spPr>
        <p:txBody>
          <a:bodyPr wrap="square" rtlCol="0">
            <a:spAutoFit/>
          </a:bodyPr>
          <a:lstStyle/>
          <a:p>
            <a:pPr algn="ctr">
              <a:defRPr/>
            </a:pPr>
            <a:r>
              <a:rPr lang="en-GB" sz="2000" b="1" kern="0" dirty="0">
                <a:solidFill>
                  <a:prstClr val="black">
                    <a:lumMod val="65000"/>
                    <a:lumOff val="35000"/>
                  </a:prstClr>
                </a:solidFill>
                <a:latin typeface="Arial" panose="020B0604020202020204" pitchFamily="34" charset="0"/>
                <a:cs typeface="Arial" panose="020B0604020202020204" pitchFamily="34" charset="0"/>
              </a:rPr>
              <a:t>Acquiring Bank</a:t>
            </a:r>
          </a:p>
        </p:txBody>
      </p:sp>
      <p:cxnSp>
        <p:nvCxnSpPr>
          <p:cNvPr id="66" name="Straight Arrow Connector 65"/>
          <p:cNvCxnSpPr/>
          <p:nvPr/>
        </p:nvCxnSpPr>
        <p:spPr>
          <a:xfrm>
            <a:off x="8806848" y="4143253"/>
            <a:ext cx="839592" cy="10124"/>
          </a:xfrm>
          <a:prstGeom prst="straightConnector1">
            <a:avLst/>
          </a:prstGeom>
          <a:noFill/>
          <a:ln w="38100" cap="flat" cmpd="sng" algn="ctr">
            <a:solidFill>
              <a:srgbClr val="ED4D26"/>
            </a:solidFill>
            <a:prstDash val="solid"/>
            <a:tailEnd type="triangle"/>
          </a:ln>
          <a:effectLst/>
        </p:spPr>
      </p:cxnSp>
      <p:sp>
        <p:nvSpPr>
          <p:cNvPr id="68" name="TextBox 67"/>
          <p:cNvSpPr txBox="1"/>
          <p:nvPr/>
        </p:nvSpPr>
        <p:spPr>
          <a:xfrm>
            <a:off x="2338766" y="4134763"/>
            <a:ext cx="1274096" cy="369332"/>
          </a:xfrm>
          <a:prstGeom prst="rect">
            <a:avLst/>
          </a:prstGeom>
          <a:noFill/>
        </p:spPr>
        <p:txBody>
          <a:bodyPr wrap="square" rtlCol="0">
            <a:spAutoFit/>
          </a:bodyPr>
          <a:lstStyle/>
          <a:p>
            <a:pPr algn="ctr">
              <a:defRPr/>
            </a:pPr>
            <a:r>
              <a:rPr lang="en-GB" b="1" kern="0" dirty="0">
                <a:solidFill>
                  <a:prstClr val="black">
                    <a:lumMod val="65000"/>
                    <a:lumOff val="35000"/>
                  </a:prstClr>
                </a:solidFill>
                <a:latin typeface="Arial" panose="020B0604020202020204" pitchFamily="34" charset="0"/>
                <a:cs typeface="Arial" panose="020B0604020202020204" pitchFamily="34" charset="0"/>
              </a:rPr>
              <a:t>Merchant</a:t>
            </a:r>
          </a:p>
        </p:txBody>
      </p:sp>
      <p:pic>
        <p:nvPicPr>
          <p:cNvPr id="69" name="Picture 6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769985" flipH="1">
            <a:off x="1844987" y="4325463"/>
            <a:ext cx="637045" cy="877581"/>
          </a:xfrm>
          <a:prstGeom prst="rect">
            <a:avLst/>
          </a:prstGeom>
        </p:spPr>
      </p:pic>
      <p:sp>
        <p:nvSpPr>
          <p:cNvPr id="67" name="Rectangle 66"/>
          <p:cNvSpPr/>
          <p:nvPr/>
        </p:nvSpPr>
        <p:spPr>
          <a:xfrm>
            <a:off x="1855180" y="1423507"/>
            <a:ext cx="8464462" cy="725996"/>
          </a:xfrm>
          <a:prstGeom prst="rect">
            <a:avLst/>
          </a:prstGeom>
          <a:solidFill>
            <a:srgbClr val="289097"/>
          </a:solidFill>
          <a:ln>
            <a:noFill/>
          </a:ln>
        </p:spPr>
        <p:style>
          <a:lnRef idx="2">
            <a:schemeClr val="accent1">
              <a:shade val="50000"/>
            </a:schemeClr>
          </a:lnRef>
          <a:fillRef idx="1">
            <a:schemeClr val="accent1"/>
          </a:fillRef>
          <a:effectRef idx="0">
            <a:schemeClr val="accent1"/>
          </a:effectRef>
          <a:fontRef idx="minor">
            <a:schemeClr val="lt1"/>
          </a:fontRef>
        </p:style>
        <p:txBody>
          <a:bodyPr lIns="68549" tIns="34289" rIns="68549" bIns="34289" rtlCol="0" anchor="ctr"/>
          <a:lstStyle/>
          <a:p>
            <a:pPr marL="58738" lvl="1">
              <a:defRPr/>
            </a:pPr>
            <a:r>
              <a:rPr lang="en-US" sz="2400" b="1" i="1" kern="0" dirty="0">
                <a:solidFill>
                  <a:schemeClr val="bg1"/>
                </a:solidFill>
                <a:latin typeface="Arial" panose="020B0604020202020204" pitchFamily="34" charset="0"/>
                <a:cs typeface="Arial" panose="020B0604020202020204" pitchFamily="34" charset="0"/>
              </a:rPr>
              <a:t>Protect cardholder data throughout the transaction cycle</a:t>
            </a:r>
          </a:p>
        </p:txBody>
      </p:sp>
      <p:cxnSp>
        <p:nvCxnSpPr>
          <p:cNvPr id="81" name="Straight Arrow Connector 80"/>
          <p:cNvCxnSpPr/>
          <p:nvPr/>
        </p:nvCxnSpPr>
        <p:spPr bwMode="auto">
          <a:xfrm flipH="1">
            <a:off x="7160852" y="2670318"/>
            <a:ext cx="342900" cy="0"/>
          </a:xfrm>
          <a:prstGeom prst="straightConnector1">
            <a:avLst/>
          </a:prstGeom>
          <a:solidFill>
            <a:srgbClr val="E9EAC0"/>
          </a:solidFill>
          <a:ln w="12700" cap="flat" cmpd="sng" algn="ctr">
            <a:solidFill>
              <a:srgbClr val="006A71"/>
            </a:solidFill>
            <a:prstDash val="solid"/>
            <a:round/>
            <a:headEnd type="none" w="med" len="med"/>
            <a:tailEnd type="triangle"/>
          </a:ln>
          <a:effectLst/>
        </p:spPr>
      </p:cxnSp>
      <p:cxnSp>
        <p:nvCxnSpPr>
          <p:cNvPr id="83" name="Straight Arrow Connector 82"/>
          <p:cNvCxnSpPr/>
          <p:nvPr/>
        </p:nvCxnSpPr>
        <p:spPr>
          <a:xfrm flipV="1">
            <a:off x="4274038" y="3714358"/>
            <a:ext cx="0" cy="695126"/>
          </a:xfrm>
          <a:prstGeom prst="straightConnector1">
            <a:avLst/>
          </a:prstGeom>
          <a:noFill/>
          <a:ln w="38100" cap="flat" cmpd="sng" algn="ctr">
            <a:solidFill>
              <a:srgbClr val="ED4D26"/>
            </a:solidFill>
            <a:prstDash val="solid"/>
            <a:tailEnd type="none"/>
          </a:ln>
          <a:effectLst/>
        </p:spPr>
      </p:cxnSp>
      <p:sp>
        <p:nvSpPr>
          <p:cNvPr id="3" name="Slide Number Placeholder 2"/>
          <p:cNvSpPr>
            <a:spLocks noGrp="1"/>
          </p:cNvSpPr>
          <p:nvPr>
            <p:ph type="sldNum" sz="quarter" idx="12"/>
          </p:nvPr>
        </p:nvSpPr>
        <p:spPr/>
        <p:txBody>
          <a:bodyPr/>
          <a:lstStyle/>
          <a:p>
            <a:fld id="{16671D1E-3923-4EEF-B256-479189BF4982}" type="slidenum">
              <a:rPr lang="en-US" smtClean="0"/>
              <a:t>28</a:t>
            </a:fld>
            <a:endParaRPr lang="en-US"/>
          </a:p>
        </p:txBody>
      </p:sp>
    </p:spTree>
    <p:extLst>
      <p:ext uri="{BB962C8B-B14F-4D97-AF65-F5344CB8AC3E}">
        <p14:creationId xmlns:p14="http://schemas.microsoft.com/office/powerpoint/2010/main" val="2166076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64" y="105149"/>
            <a:ext cx="10515600" cy="1325563"/>
          </a:xfrm>
        </p:spPr>
        <p:txBody>
          <a:bodyPr/>
          <a:lstStyle/>
          <a:p>
            <a:r>
              <a:rPr lang="en-US" dirty="0" smtClean="0"/>
              <a:t>Software Security Task Force</a:t>
            </a:r>
            <a:endParaRPr lang="en-US" dirty="0"/>
          </a:p>
        </p:txBody>
      </p:sp>
      <p:sp>
        <p:nvSpPr>
          <p:cNvPr id="3" name="Content Placeholder 2"/>
          <p:cNvSpPr>
            <a:spLocks noGrp="1"/>
          </p:cNvSpPr>
          <p:nvPr>
            <p:ph idx="1"/>
          </p:nvPr>
        </p:nvSpPr>
        <p:spPr>
          <a:xfrm>
            <a:off x="838200" y="1242919"/>
            <a:ext cx="10515600" cy="4351338"/>
          </a:xfrm>
        </p:spPr>
        <p:txBody>
          <a:bodyPr>
            <a:normAutofit/>
          </a:bodyPr>
          <a:lstStyle/>
          <a:p>
            <a:r>
              <a:rPr lang="en-US" dirty="0" smtClean="0"/>
              <a:t>In September 2016, PCI SSC convened a Software Security Task Force (SSTF) to evaluate existing Council programs and define a strategy for how to better support modern software development techniques and technologies</a:t>
            </a:r>
          </a:p>
          <a:p>
            <a:r>
              <a:rPr lang="en-US" dirty="0"/>
              <a:t>C</a:t>
            </a:r>
            <a:r>
              <a:rPr lang="en-US" dirty="0" smtClean="0"/>
              <a:t>omprised </a:t>
            </a:r>
            <a:r>
              <a:rPr lang="en-US" dirty="0" smtClean="0"/>
              <a:t>of software security experts both within and outside of the payments industry representing 30+ unique organizations (see Appendix A)</a:t>
            </a:r>
          </a:p>
          <a:p>
            <a:r>
              <a:rPr lang="en-US" dirty="0" smtClean="0"/>
              <a:t>Intent </a:t>
            </a:r>
            <a:r>
              <a:rPr lang="en-US" dirty="0" smtClean="0"/>
              <a:t>is to define a payment industry-specific validation model and requirements, and then supplement them with existing frameworks (such as OWASP ASVS) where appropriate</a:t>
            </a:r>
            <a:endParaRPr lang="en-US" dirty="0"/>
          </a:p>
          <a:p>
            <a:endParaRPr lang="en-US" dirty="0" smtClean="0"/>
          </a:p>
        </p:txBody>
      </p:sp>
      <p:sp>
        <p:nvSpPr>
          <p:cNvPr id="4" name="Slide Number Placeholder 3"/>
          <p:cNvSpPr>
            <a:spLocks noGrp="1"/>
          </p:cNvSpPr>
          <p:nvPr>
            <p:ph type="sldNum" sz="quarter" idx="12"/>
          </p:nvPr>
        </p:nvSpPr>
        <p:spPr/>
        <p:txBody>
          <a:bodyPr/>
          <a:lstStyle/>
          <a:p>
            <a:fld id="{16671D1E-3923-4EEF-B256-479189BF4982}" type="slidenum">
              <a:rPr lang="en-US" smtClean="0"/>
              <a:t>29</a:t>
            </a:fld>
            <a:endParaRPr lang="en-US"/>
          </a:p>
        </p:txBody>
      </p:sp>
    </p:spTree>
    <p:extLst>
      <p:ext uri="{BB962C8B-B14F-4D97-AF65-F5344CB8AC3E}">
        <p14:creationId xmlns:p14="http://schemas.microsoft.com/office/powerpoint/2010/main" val="277479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52" y="221689"/>
            <a:ext cx="10515600" cy="1325563"/>
          </a:xfrm>
        </p:spPr>
        <p:txBody>
          <a:bodyPr/>
          <a:lstStyle/>
          <a:p>
            <a:r>
              <a:rPr lang="en-GB" dirty="0" smtClean="0"/>
              <a:t>Not everything in life ends up as you originally planned!</a:t>
            </a:r>
            <a:endParaRPr lang="en-GB" dirty="0"/>
          </a:p>
        </p:txBody>
      </p:sp>
      <p:sp>
        <p:nvSpPr>
          <p:cNvPr id="4" name="Slide Number Placeholder 3"/>
          <p:cNvSpPr>
            <a:spLocks noGrp="1"/>
          </p:cNvSpPr>
          <p:nvPr>
            <p:ph type="sldNum" sz="quarter" idx="12"/>
          </p:nvPr>
        </p:nvSpPr>
        <p:spPr/>
        <p:txBody>
          <a:bodyPr/>
          <a:lstStyle/>
          <a:p>
            <a:fld id="{16671D1E-3923-4EEF-B256-479189BF4982}" type="slidenum">
              <a:rPr lang="en-US" smtClean="0"/>
              <a:t>3</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7752" y="1855693"/>
            <a:ext cx="5080263" cy="4037759"/>
          </a:xfrm>
          <a:prstGeom prst="rect">
            <a:avLst/>
          </a:prstGeom>
        </p:spPr>
      </p:pic>
      <p:sp>
        <p:nvSpPr>
          <p:cNvPr id="7" name="TextBox 6"/>
          <p:cNvSpPr txBox="1"/>
          <p:nvPr/>
        </p:nvSpPr>
        <p:spPr>
          <a:xfrm>
            <a:off x="681318" y="1855693"/>
            <a:ext cx="4482353" cy="4031873"/>
          </a:xfrm>
          <a:prstGeom prst="rect">
            <a:avLst/>
          </a:prstGeom>
          <a:noFill/>
        </p:spPr>
        <p:txBody>
          <a:bodyPr wrap="square" rtlCol="0">
            <a:spAutoFit/>
          </a:bodyPr>
          <a:lstStyle/>
          <a:p>
            <a:r>
              <a:rPr lang="en-GB" sz="3200" dirty="0" smtClean="0"/>
              <a:t>However 640 years later</a:t>
            </a:r>
          </a:p>
          <a:p>
            <a:pPr marL="285750" indent="-285750">
              <a:buFont typeface="Arial" panose="020B0604020202020204" pitchFamily="34" charset="0"/>
              <a:buChar char="•"/>
            </a:pPr>
            <a:r>
              <a:rPr lang="en-GB" sz="3200" dirty="0" smtClean="0"/>
              <a:t>It is a tower</a:t>
            </a:r>
          </a:p>
          <a:p>
            <a:pPr marL="285750" indent="-285750">
              <a:buFont typeface="Arial" panose="020B0604020202020204" pitchFamily="34" charset="0"/>
              <a:buChar char="•"/>
            </a:pPr>
            <a:r>
              <a:rPr lang="en-GB" sz="3200" dirty="0" smtClean="0"/>
              <a:t>It is still standing</a:t>
            </a:r>
          </a:p>
          <a:p>
            <a:pPr marL="285750" indent="-285750">
              <a:buFont typeface="Arial" panose="020B0604020202020204" pitchFamily="34" charset="0"/>
              <a:buChar char="•"/>
            </a:pPr>
            <a:r>
              <a:rPr lang="en-GB" sz="3200" dirty="0" smtClean="0"/>
              <a:t>People can climb the tower</a:t>
            </a:r>
          </a:p>
          <a:p>
            <a:pPr marL="285750" indent="-285750">
              <a:buFont typeface="Arial" panose="020B0604020202020204" pitchFamily="34" charset="0"/>
              <a:buChar char="•"/>
            </a:pPr>
            <a:r>
              <a:rPr lang="en-GB" sz="3200" dirty="0" smtClean="0"/>
              <a:t>It contains Bells</a:t>
            </a:r>
          </a:p>
          <a:p>
            <a:pPr marL="285750" indent="-285750">
              <a:buFont typeface="Arial" panose="020B0604020202020204" pitchFamily="34" charset="0"/>
              <a:buChar char="•"/>
            </a:pPr>
            <a:r>
              <a:rPr lang="en-GB" sz="3200" dirty="0" smtClean="0"/>
              <a:t>The bells ring</a:t>
            </a:r>
          </a:p>
          <a:p>
            <a:pPr marL="285750" indent="-285750">
              <a:buFont typeface="Arial" panose="020B0604020202020204" pitchFamily="34" charset="0"/>
              <a:buChar char="•"/>
            </a:pPr>
            <a:r>
              <a:rPr lang="en-GB" sz="3200" dirty="0" smtClean="0"/>
              <a:t>It is still leaning</a:t>
            </a:r>
            <a:endParaRPr lang="en-GB" sz="3200" dirty="0"/>
          </a:p>
        </p:txBody>
      </p:sp>
    </p:spTree>
    <p:extLst>
      <p:ext uri="{BB962C8B-B14F-4D97-AF65-F5344CB8AC3E}">
        <p14:creationId xmlns:p14="http://schemas.microsoft.com/office/powerpoint/2010/main" val="3311869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537" y="35558"/>
            <a:ext cx="10515600" cy="1325563"/>
          </a:xfrm>
        </p:spPr>
        <p:txBody>
          <a:bodyPr/>
          <a:lstStyle/>
          <a:p>
            <a:r>
              <a:rPr lang="en-US" dirty="0" smtClean="0"/>
              <a:t>Task Force Representation</a:t>
            </a:r>
            <a:endParaRPr lang="en-US" dirty="0"/>
          </a:p>
        </p:txBody>
      </p:sp>
      <p:sp>
        <p:nvSpPr>
          <p:cNvPr id="4" name="Slide Number Placeholder 3"/>
          <p:cNvSpPr>
            <a:spLocks noGrp="1"/>
          </p:cNvSpPr>
          <p:nvPr>
            <p:ph type="sldNum" sz="quarter" idx="12"/>
          </p:nvPr>
        </p:nvSpPr>
        <p:spPr/>
        <p:txBody>
          <a:bodyPr/>
          <a:lstStyle/>
          <a:p>
            <a:fld id="{16671D1E-3923-4EEF-B256-479189BF4982}" type="slidenum">
              <a:rPr lang="en-US" smtClean="0"/>
              <a:t>30</a:t>
            </a:fld>
            <a:endParaRPr lang="en-US"/>
          </a:p>
        </p:txBody>
      </p:sp>
      <p:sp>
        <p:nvSpPr>
          <p:cNvPr id="6" name="Rectangle 5"/>
          <p:cNvSpPr/>
          <p:nvPr/>
        </p:nvSpPr>
        <p:spPr>
          <a:xfrm>
            <a:off x="752245" y="1261716"/>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 name="Rectangle 6"/>
          <p:cNvSpPr/>
          <p:nvPr/>
        </p:nvSpPr>
        <p:spPr>
          <a:xfrm>
            <a:off x="6395269" y="1263438"/>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Rectangle 7"/>
          <p:cNvSpPr/>
          <p:nvPr/>
        </p:nvSpPr>
        <p:spPr>
          <a:xfrm>
            <a:off x="7806025" y="1263438"/>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Rectangle 8"/>
          <p:cNvSpPr/>
          <p:nvPr/>
        </p:nvSpPr>
        <p:spPr>
          <a:xfrm>
            <a:off x="9216781" y="1263438"/>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 name="Rectangle 9"/>
          <p:cNvSpPr/>
          <p:nvPr/>
        </p:nvSpPr>
        <p:spPr>
          <a:xfrm>
            <a:off x="10627536" y="1263438"/>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 name="Rectangle 10"/>
          <p:cNvSpPr/>
          <p:nvPr/>
        </p:nvSpPr>
        <p:spPr>
          <a:xfrm>
            <a:off x="754175" y="2386108"/>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 name="Rectangle 11"/>
          <p:cNvSpPr/>
          <p:nvPr/>
        </p:nvSpPr>
        <p:spPr>
          <a:xfrm>
            <a:off x="2164931" y="2386108"/>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 name="Rectangle 12"/>
          <p:cNvSpPr/>
          <p:nvPr/>
        </p:nvSpPr>
        <p:spPr>
          <a:xfrm>
            <a:off x="3575687" y="2387830"/>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 name="Rectangle 13"/>
          <p:cNvSpPr/>
          <p:nvPr/>
        </p:nvSpPr>
        <p:spPr>
          <a:xfrm>
            <a:off x="4986443" y="2387830"/>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 name="Rectangle 14"/>
          <p:cNvSpPr/>
          <p:nvPr/>
        </p:nvSpPr>
        <p:spPr>
          <a:xfrm>
            <a:off x="6397199" y="2387830"/>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 name="Rectangle 15"/>
          <p:cNvSpPr/>
          <p:nvPr/>
        </p:nvSpPr>
        <p:spPr>
          <a:xfrm>
            <a:off x="7807955" y="2387830"/>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 name="Rectangle 16"/>
          <p:cNvSpPr/>
          <p:nvPr/>
        </p:nvSpPr>
        <p:spPr>
          <a:xfrm>
            <a:off x="9218711" y="2387830"/>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 name="Rectangle 17"/>
          <p:cNvSpPr/>
          <p:nvPr/>
        </p:nvSpPr>
        <p:spPr>
          <a:xfrm>
            <a:off x="10629466" y="2387830"/>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 name="Rectangle 18"/>
          <p:cNvSpPr/>
          <p:nvPr/>
        </p:nvSpPr>
        <p:spPr>
          <a:xfrm>
            <a:off x="754174" y="3510500"/>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0" name="Rectangle 19"/>
          <p:cNvSpPr/>
          <p:nvPr/>
        </p:nvSpPr>
        <p:spPr>
          <a:xfrm>
            <a:off x="2164930" y="3510500"/>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1" name="Rectangle 20"/>
          <p:cNvSpPr/>
          <p:nvPr/>
        </p:nvSpPr>
        <p:spPr>
          <a:xfrm>
            <a:off x="3575686" y="3512222"/>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 name="Rectangle 21"/>
          <p:cNvSpPr/>
          <p:nvPr/>
        </p:nvSpPr>
        <p:spPr>
          <a:xfrm>
            <a:off x="4986442" y="3512222"/>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 name="Rectangle 22"/>
          <p:cNvSpPr/>
          <p:nvPr/>
        </p:nvSpPr>
        <p:spPr>
          <a:xfrm>
            <a:off x="6397198" y="3512222"/>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4" name="Rectangle 23"/>
          <p:cNvSpPr/>
          <p:nvPr/>
        </p:nvSpPr>
        <p:spPr>
          <a:xfrm>
            <a:off x="7807954" y="3512222"/>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5" name="Rectangle 24"/>
          <p:cNvSpPr/>
          <p:nvPr/>
        </p:nvSpPr>
        <p:spPr>
          <a:xfrm>
            <a:off x="9218710" y="3512222"/>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6" name="Rectangle 25"/>
          <p:cNvSpPr/>
          <p:nvPr/>
        </p:nvSpPr>
        <p:spPr>
          <a:xfrm>
            <a:off x="10629465" y="3512222"/>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7" name="Rectangle 26"/>
          <p:cNvSpPr/>
          <p:nvPr/>
        </p:nvSpPr>
        <p:spPr>
          <a:xfrm>
            <a:off x="754174" y="4634892"/>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 name="Rectangle 27"/>
          <p:cNvSpPr/>
          <p:nvPr/>
        </p:nvSpPr>
        <p:spPr>
          <a:xfrm>
            <a:off x="2164930" y="4634892"/>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9" name="Rectangle 28"/>
          <p:cNvSpPr/>
          <p:nvPr/>
        </p:nvSpPr>
        <p:spPr>
          <a:xfrm>
            <a:off x="3575686" y="4636614"/>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0" name="Rectangle 29"/>
          <p:cNvSpPr/>
          <p:nvPr/>
        </p:nvSpPr>
        <p:spPr>
          <a:xfrm>
            <a:off x="4986442" y="4636614"/>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1" name="Rectangle 30"/>
          <p:cNvSpPr/>
          <p:nvPr/>
        </p:nvSpPr>
        <p:spPr>
          <a:xfrm>
            <a:off x="6397198" y="4636614"/>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2" name="Rectangle 31"/>
          <p:cNvSpPr/>
          <p:nvPr/>
        </p:nvSpPr>
        <p:spPr>
          <a:xfrm>
            <a:off x="7807954" y="4636614"/>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3" name="Rectangle 32"/>
          <p:cNvSpPr/>
          <p:nvPr/>
        </p:nvSpPr>
        <p:spPr>
          <a:xfrm>
            <a:off x="9218710" y="4636614"/>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4" name="Rectangle 33"/>
          <p:cNvSpPr/>
          <p:nvPr/>
        </p:nvSpPr>
        <p:spPr>
          <a:xfrm>
            <a:off x="10629465" y="4636614"/>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5" name="Rectangle 34"/>
          <p:cNvSpPr/>
          <p:nvPr/>
        </p:nvSpPr>
        <p:spPr>
          <a:xfrm>
            <a:off x="2163001" y="1261716"/>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nvGrpSpPr>
          <p:cNvPr id="36" name="Group 35"/>
          <p:cNvGrpSpPr/>
          <p:nvPr/>
        </p:nvGrpSpPr>
        <p:grpSpPr>
          <a:xfrm>
            <a:off x="3573757" y="1263438"/>
            <a:ext cx="749808" cy="749808"/>
            <a:chOff x="3573757" y="1508760"/>
            <a:chExt cx="749808" cy="749808"/>
          </a:xfrm>
        </p:grpSpPr>
        <p:sp>
          <p:nvSpPr>
            <p:cNvPr id="37" name="Rectangle 36"/>
            <p:cNvSpPr/>
            <p:nvPr/>
          </p:nvSpPr>
          <p:spPr>
            <a:xfrm>
              <a:off x="3573757" y="1508760"/>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7220" y="1561456"/>
              <a:ext cx="692789" cy="519592"/>
            </a:xfrm>
            <a:prstGeom prst="rect">
              <a:avLst/>
            </a:prstGeom>
          </p:spPr>
        </p:pic>
      </p:grpSp>
      <p:grpSp>
        <p:nvGrpSpPr>
          <p:cNvPr id="39" name="Group 38"/>
          <p:cNvGrpSpPr/>
          <p:nvPr/>
        </p:nvGrpSpPr>
        <p:grpSpPr>
          <a:xfrm>
            <a:off x="4984513" y="1263438"/>
            <a:ext cx="749808" cy="749808"/>
            <a:chOff x="4984513" y="1508760"/>
            <a:chExt cx="749808" cy="749808"/>
          </a:xfrm>
        </p:grpSpPr>
        <p:sp>
          <p:nvSpPr>
            <p:cNvPr id="40" name="Rectangle 39"/>
            <p:cNvSpPr/>
            <p:nvPr/>
          </p:nvSpPr>
          <p:spPr>
            <a:xfrm>
              <a:off x="4984513" y="1508760"/>
              <a:ext cx="749808" cy="749808"/>
            </a:xfrm>
            <a:prstGeom prst="rect">
              <a:avLst/>
            </a:prstGeom>
            <a:solidFill>
              <a:srgbClr val="FFFFFF"/>
            </a:solidFill>
            <a:ln w="38100" cap="flat" cmpd="sng" algn="ctr">
              <a:solidFill>
                <a:srgbClr val="0678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41" name="Picture 4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8542" y="1686857"/>
              <a:ext cx="545982" cy="393615"/>
            </a:xfrm>
            <a:prstGeom prst="rect">
              <a:avLst/>
            </a:prstGeom>
          </p:spPr>
        </p:pic>
      </p:grpSp>
      <p:pic>
        <p:nvPicPr>
          <p:cNvPr id="42" name="Picture 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84913" y="1284614"/>
            <a:ext cx="775930" cy="775930"/>
          </a:xfrm>
          <a:prstGeom prst="rect">
            <a:avLst/>
          </a:prstGeom>
        </p:spPr>
      </p:pic>
      <p:pic>
        <p:nvPicPr>
          <p:cNvPr id="43" name="Picture 4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68499" y="1513237"/>
            <a:ext cx="659057" cy="212134"/>
          </a:xfrm>
          <a:prstGeom prst="rect">
            <a:avLst/>
          </a:prstGeom>
        </p:spPr>
      </p:pic>
      <p:pic>
        <p:nvPicPr>
          <p:cNvPr id="44" name="Picture 4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03793" y="1318723"/>
            <a:ext cx="595833" cy="595833"/>
          </a:xfrm>
          <a:prstGeom prst="rect">
            <a:avLst/>
          </a:prstGeom>
        </p:spPr>
      </p:pic>
      <p:pic>
        <p:nvPicPr>
          <p:cNvPr id="45" name="Picture 44"/>
          <p:cNvPicPr>
            <a:picLocks noChangeAspect="1"/>
          </p:cNvPicPr>
          <p:nvPr/>
        </p:nvPicPr>
        <p:blipFill rotWithShape="1">
          <a:blip r:embed="rId8" cstate="email">
            <a:extLst>
              <a:ext uri="{28A0092B-C50C-407E-A947-70E740481C1C}">
                <a14:useLocalDpi xmlns:a14="http://schemas.microsoft.com/office/drawing/2010/main"/>
              </a:ext>
            </a:extLst>
          </a:blip>
          <a:srcRect l="12408" r="13307" b="25230"/>
          <a:stretch/>
        </p:blipFill>
        <p:spPr>
          <a:xfrm>
            <a:off x="3604241" y="2480739"/>
            <a:ext cx="692790" cy="595761"/>
          </a:xfrm>
          <a:prstGeom prst="rect">
            <a:avLst/>
          </a:prstGeom>
        </p:spPr>
      </p:pic>
      <p:pic>
        <p:nvPicPr>
          <p:cNvPr id="46" name="Picture 4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58092" y="2453677"/>
            <a:ext cx="622823" cy="622823"/>
          </a:xfrm>
          <a:prstGeom prst="rect">
            <a:avLst/>
          </a:prstGeom>
        </p:spPr>
      </p:pic>
      <p:pic>
        <p:nvPicPr>
          <p:cNvPr id="47" name="Picture 4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1418" y="2431280"/>
            <a:ext cx="515255" cy="634160"/>
          </a:xfrm>
          <a:prstGeom prst="rect">
            <a:avLst/>
          </a:prstGeom>
        </p:spPr>
      </p:pic>
      <p:pic>
        <p:nvPicPr>
          <p:cNvPr id="48" name="Picture 4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8544" y="3579071"/>
            <a:ext cx="612665" cy="612665"/>
          </a:xfrm>
          <a:prstGeom prst="rect">
            <a:avLst/>
          </a:prstGeom>
        </p:spPr>
      </p:pic>
      <p:pic>
        <p:nvPicPr>
          <p:cNvPr id="49" name="Picture 4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217223" y="3573681"/>
            <a:ext cx="582613" cy="582613"/>
          </a:xfrm>
          <a:prstGeom prst="rect">
            <a:avLst/>
          </a:prstGeom>
        </p:spPr>
      </p:pic>
      <p:pic>
        <p:nvPicPr>
          <p:cNvPr id="51" name="Picture 5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428461" y="3626369"/>
            <a:ext cx="686985" cy="498293"/>
          </a:xfrm>
          <a:prstGeom prst="rect">
            <a:avLst/>
          </a:prstGeom>
        </p:spPr>
      </p:pic>
      <p:pic>
        <p:nvPicPr>
          <p:cNvPr id="52" name="Picture 5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90304" y="3576592"/>
            <a:ext cx="621534" cy="621534"/>
          </a:xfrm>
          <a:prstGeom prst="rect">
            <a:avLst/>
          </a:prstGeom>
        </p:spPr>
      </p:pic>
      <p:pic>
        <p:nvPicPr>
          <p:cNvPr id="53" name="Picture 5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647394" y="3524022"/>
            <a:ext cx="721498" cy="721498"/>
          </a:xfrm>
          <a:prstGeom prst="rect">
            <a:avLst/>
          </a:prstGeom>
        </p:spPr>
      </p:pic>
      <p:pic>
        <p:nvPicPr>
          <p:cNvPr id="54" name="Picture 53"/>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96164" y="4684808"/>
            <a:ext cx="658949" cy="658949"/>
          </a:xfrm>
          <a:prstGeom prst="rect">
            <a:avLst/>
          </a:prstGeom>
        </p:spPr>
      </p:pic>
      <p:pic>
        <p:nvPicPr>
          <p:cNvPr id="55" name="Picture 54"/>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624468" y="4940736"/>
            <a:ext cx="660799" cy="145376"/>
          </a:xfrm>
          <a:prstGeom prst="rect">
            <a:avLst/>
          </a:prstGeom>
        </p:spPr>
      </p:pic>
      <p:pic>
        <p:nvPicPr>
          <p:cNvPr id="56" name="Picture 55"/>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014064" y="4672310"/>
            <a:ext cx="683773" cy="683773"/>
          </a:xfrm>
          <a:prstGeom prst="rect">
            <a:avLst/>
          </a:prstGeom>
        </p:spPr>
      </p:pic>
      <p:pic>
        <p:nvPicPr>
          <p:cNvPr id="57" name="Picture 5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439180" y="4683888"/>
            <a:ext cx="660645" cy="660645"/>
          </a:xfrm>
          <a:prstGeom prst="rect">
            <a:avLst/>
          </a:prstGeom>
        </p:spPr>
      </p:pic>
      <p:pic>
        <p:nvPicPr>
          <p:cNvPr id="58" name="Picture 57"/>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7876309" y="4765124"/>
            <a:ext cx="623281" cy="434094"/>
          </a:xfrm>
          <a:prstGeom prst="rect">
            <a:avLst/>
          </a:prstGeom>
        </p:spPr>
      </p:pic>
      <p:pic>
        <p:nvPicPr>
          <p:cNvPr id="59" name="Picture 58"/>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0674644" y="4887774"/>
            <a:ext cx="666997" cy="252872"/>
          </a:xfrm>
          <a:prstGeom prst="rect">
            <a:avLst/>
          </a:prstGeom>
        </p:spPr>
      </p:pic>
      <p:pic>
        <p:nvPicPr>
          <p:cNvPr id="60" name="Picture 59"/>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296409" y="4712303"/>
            <a:ext cx="618562" cy="618562"/>
          </a:xfrm>
          <a:prstGeom prst="rect">
            <a:avLst/>
          </a:prstGeom>
        </p:spPr>
      </p:pic>
      <p:pic>
        <p:nvPicPr>
          <p:cNvPr id="61" name="Picture 60"/>
          <p:cNvPicPr>
            <a:picLocks noChangeAspect="1"/>
          </p:cNvPicPr>
          <p:nvPr/>
        </p:nvPicPr>
        <p:blipFill rotWithShape="1">
          <a:blip r:embed="rId23" cstate="email">
            <a:extLst>
              <a:ext uri="{28A0092B-C50C-407E-A947-70E740481C1C}">
                <a14:useLocalDpi xmlns:a14="http://schemas.microsoft.com/office/drawing/2010/main"/>
              </a:ext>
            </a:extLst>
          </a:blip>
          <a:srcRect l="5051" t="7277" r="3824" b="6426"/>
          <a:stretch/>
        </p:blipFill>
        <p:spPr>
          <a:xfrm>
            <a:off x="7840389" y="2495075"/>
            <a:ext cx="685274" cy="502533"/>
          </a:xfrm>
          <a:prstGeom prst="rect">
            <a:avLst/>
          </a:prstGeom>
        </p:spPr>
      </p:pic>
      <p:pic>
        <p:nvPicPr>
          <p:cNvPr id="62" name="Picture 61"/>
          <p:cNvPicPr>
            <a:picLocks noChangeAspect="1"/>
          </p:cNvPicPr>
          <p:nvPr/>
        </p:nvPicPr>
        <p:blipFill rotWithShape="1">
          <a:blip r:embed="rId24" cstate="email">
            <a:extLst>
              <a:ext uri="{28A0092B-C50C-407E-A947-70E740481C1C}">
                <a14:useLocalDpi xmlns:a14="http://schemas.microsoft.com/office/drawing/2010/main"/>
              </a:ext>
            </a:extLst>
          </a:blip>
          <a:srcRect l="2765" t="5459" r="1429" b="4130"/>
          <a:stretch/>
        </p:blipFill>
        <p:spPr>
          <a:xfrm>
            <a:off x="2190751" y="2551461"/>
            <a:ext cx="697387" cy="412551"/>
          </a:xfrm>
          <a:prstGeom prst="rect">
            <a:avLst/>
          </a:prstGeom>
        </p:spPr>
      </p:pic>
      <p:pic>
        <p:nvPicPr>
          <p:cNvPr id="63" name="Picture 62"/>
          <p:cNvPicPr>
            <a:picLocks noChangeAspect="1"/>
          </p:cNvPicPr>
          <p:nvPr/>
        </p:nvPicPr>
        <p:blipFill rotWithShape="1">
          <a:blip r:embed="rId25" cstate="email">
            <a:extLst>
              <a:ext uri="{28A0092B-C50C-407E-A947-70E740481C1C}">
                <a14:useLocalDpi xmlns:a14="http://schemas.microsoft.com/office/drawing/2010/main"/>
              </a:ext>
            </a:extLst>
          </a:blip>
          <a:srcRect l="9884"/>
          <a:stretch/>
        </p:blipFill>
        <p:spPr>
          <a:xfrm>
            <a:off x="788001" y="1308355"/>
            <a:ext cx="671852" cy="660824"/>
          </a:xfrm>
          <a:prstGeom prst="rect">
            <a:avLst/>
          </a:prstGeom>
        </p:spPr>
      </p:pic>
      <p:pic>
        <p:nvPicPr>
          <p:cNvPr id="64" name="Picture 63"/>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2190751" y="4891174"/>
            <a:ext cx="697387" cy="249472"/>
          </a:xfrm>
          <a:prstGeom prst="rect">
            <a:avLst/>
          </a:prstGeom>
        </p:spPr>
      </p:pic>
      <p:pic>
        <p:nvPicPr>
          <p:cNvPr id="65" name="Picture 64"/>
          <p:cNvPicPr>
            <a:picLocks noChangeAspect="1"/>
          </p:cNvPicPr>
          <p:nvPr/>
        </p:nvPicPr>
        <p:blipFill rotWithShape="1">
          <a:blip r:embed="rId27" cstate="email">
            <a:extLst>
              <a:ext uri="{28A0092B-C50C-407E-A947-70E740481C1C}">
                <a14:useLocalDpi xmlns:a14="http://schemas.microsoft.com/office/drawing/2010/main"/>
              </a:ext>
            </a:extLst>
          </a:blip>
          <a:srcRect r="87222"/>
          <a:stretch/>
        </p:blipFill>
        <p:spPr>
          <a:xfrm>
            <a:off x="3823155" y="3689444"/>
            <a:ext cx="291190" cy="326831"/>
          </a:xfrm>
          <a:prstGeom prst="rect">
            <a:avLst/>
          </a:prstGeom>
        </p:spPr>
      </p:pic>
      <p:pic>
        <p:nvPicPr>
          <p:cNvPr id="66" name="Picture 65"/>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7836195" y="3791829"/>
            <a:ext cx="687673" cy="174210"/>
          </a:xfrm>
          <a:prstGeom prst="rect">
            <a:avLst/>
          </a:prstGeom>
        </p:spPr>
      </p:pic>
      <p:pic>
        <p:nvPicPr>
          <p:cNvPr id="67" name="Picture 66"/>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2190751" y="1580443"/>
            <a:ext cx="697387" cy="89265"/>
          </a:xfrm>
          <a:prstGeom prst="rect">
            <a:avLst/>
          </a:prstGeom>
        </p:spPr>
      </p:pic>
      <p:pic>
        <p:nvPicPr>
          <p:cNvPr id="68" name="Picture 67"/>
          <p:cNvPicPr>
            <a:picLocks noChangeAspect="1"/>
          </p:cNvPicPr>
          <p:nvPr/>
        </p:nvPicPr>
        <p:blipFill>
          <a:blip r:embed="rId30" cstate="email">
            <a:duotone>
              <a:prstClr val="black"/>
              <a:srgbClr val="1F2320">
                <a:tint val="45000"/>
                <a:satMod val="400000"/>
              </a:srgbClr>
            </a:duotone>
            <a:extLst>
              <a:ext uri="{BEBA8EAE-BF5A-486C-A8C5-ECC9F3942E4B}">
                <a14:imgProps xmlns:a14="http://schemas.microsoft.com/office/drawing/2010/main">
                  <a14:imgLayer r:embed="rId31">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96237" y="2653950"/>
            <a:ext cx="882531" cy="216130"/>
          </a:xfrm>
          <a:prstGeom prst="rect">
            <a:avLst/>
          </a:prstGeom>
        </p:spPr>
      </p:pic>
      <p:pic>
        <p:nvPicPr>
          <p:cNvPr id="69" name="Picture 68"/>
          <p:cNvPicPr>
            <a:picLocks noChangeAspect="1"/>
          </p:cNvPicPr>
          <p:nvPr/>
        </p:nvPicPr>
        <p:blipFill rotWithShape="1">
          <a:blip r:embed="rId32" cstate="email">
            <a:extLst>
              <a:ext uri="{28A0092B-C50C-407E-A947-70E740481C1C}">
                <a14:useLocalDpi xmlns:a14="http://schemas.microsoft.com/office/drawing/2010/main"/>
              </a:ext>
            </a:extLst>
          </a:blip>
          <a:srcRect l="1961" t="23670" r="11582" b="6434"/>
          <a:stretch/>
        </p:blipFill>
        <p:spPr>
          <a:xfrm>
            <a:off x="5014065" y="2645118"/>
            <a:ext cx="699220" cy="224962"/>
          </a:xfrm>
          <a:prstGeom prst="rect">
            <a:avLst/>
          </a:prstGeom>
        </p:spPr>
      </p:pic>
      <p:pic>
        <p:nvPicPr>
          <p:cNvPr id="70" name="Picture 69"/>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7843904" y="1412384"/>
            <a:ext cx="665217" cy="432391"/>
          </a:xfrm>
          <a:prstGeom prst="rect">
            <a:avLst/>
          </a:prstGeom>
        </p:spPr>
      </p:pic>
      <p:pic>
        <p:nvPicPr>
          <p:cNvPr id="71" name="Picture 70"/>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9249249" y="2619686"/>
            <a:ext cx="684972" cy="299260"/>
          </a:xfrm>
          <a:prstGeom prst="rect">
            <a:avLst/>
          </a:prstGeom>
        </p:spPr>
      </p:pic>
      <p:pic>
        <p:nvPicPr>
          <p:cNvPr id="72" name="Picture 71"/>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5031497" y="3782582"/>
            <a:ext cx="655840" cy="185866"/>
          </a:xfrm>
          <a:prstGeom prst="rect">
            <a:avLst/>
          </a:prstGeom>
        </p:spPr>
      </p:pic>
    </p:spTree>
    <p:extLst>
      <p:ext uri="{BB962C8B-B14F-4D97-AF65-F5344CB8AC3E}">
        <p14:creationId xmlns:p14="http://schemas.microsoft.com/office/powerpoint/2010/main" val="269273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0515600" cy="1325563"/>
          </a:xfrm>
        </p:spPr>
        <p:txBody>
          <a:bodyPr/>
          <a:lstStyle/>
          <a:p>
            <a:r>
              <a:rPr lang="en-US" dirty="0" smtClean="0"/>
              <a:t>Requirements Architecture: Components</a:t>
            </a:r>
            <a:endParaRPr lang="en-US" dirty="0"/>
          </a:p>
        </p:txBody>
      </p:sp>
      <p:sp>
        <p:nvSpPr>
          <p:cNvPr id="3" name="Content Placeholder 2"/>
          <p:cNvSpPr>
            <a:spLocks noGrp="1"/>
          </p:cNvSpPr>
          <p:nvPr>
            <p:ph idx="1"/>
          </p:nvPr>
        </p:nvSpPr>
        <p:spPr>
          <a:xfrm>
            <a:off x="838200" y="1180166"/>
            <a:ext cx="10515600" cy="4351338"/>
          </a:xfrm>
        </p:spPr>
        <p:txBody>
          <a:bodyPr>
            <a:normAutofit fontScale="85000" lnSpcReduction="20000"/>
          </a:bodyPr>
          <a:lstStyle/>
          <a:p>
            <a:r>
              <a:rPr lang="en-US" dirty="0" smtClean="0"/>
              <a:t>Foundational Principles</a:t>
            </a:r>
          </a:p>
          <a:p>
            <a:pPr lvl="1"/>
            <a:r>
              <a:rPr lang="en-US" dirty="0" smtClean="0"/>
              <a:t>Proposed framework is based on the validation of a set of foundational principles</a:t>
            </a:r>
          </a:p>
          <a:p>
            <a:r>
              <a:rPr lang="en-US" dirty="0" smtClean="0"/>
              <a:t>Security Objectives</a:t>
            </a:r>
          </a:p>
          <a:p>
            <a:pPr lvl="1"/>
            <a:r>
              <a:rPr lang="en-US" dirty="0" smtClean="0"/>
              <a:t>Within each of the foundational principles are a series of security objectives</a:t>
            </a:r>
          </a:p>
          <a:p>
            <a:pPr lvl="1"/>
            <a:r>
              <a:rPr lang="en-US" dirty="0" smtClean="0"/>
              <a:t>Security objectives define the desired general capabilities and outcomes that the software application and/or the software vendor must demonstrate</a:t>
            </a:r>
          </a:p>
          <a:p>
            <a:r>
              <a:rPr lang="en-US" dirty="0" smtClean="0"/>
              <a:t>Required Security Defenses</a:t>
            </a:r>
          </a:p>
          <a:p>
            <a:pPr lvl="1"/>
            <a:r>
              <a:rPr lang="en-US" dirty="0" smtClean="0"/>
              <a:t>Under each security objective are a set of additional required security defenses; can be platform-/function-agnostic or specific</a:t>
            </a:r>
          </a:p>
          <a:p>
            <a:pPr lvl="1"/>
            <a:r>
              <a:rPr lang="en-US" dirty="0" smtClean="0"/>
              <a:t>Security defenses define additional capabilities and/or outcomes that must be demonstrated by the software and/or software vendor</a:t>
            </a:r>
          </a:p>
          <a:p>
            <a:r>
              <a:rPr lang="en-US" dirty="0" smtClean="0"/>
              <a:t>Modules</a:t>
            </a:r>
          </a:p>
          <a:p>
            <a:pPr lvl="1"/>
            <a:r>
              <a:rPr lang="en-US" dirty="0" smtClean="0"/>
              <a:t>Platform- </a:t>
            </a:r>
            <a:r>
              <a:rPr lang="en-US" dirty="0"/>
              <a:t>or function-specific requirements are grouped together into modules</a:t>
            </a:r>
          </a:p>
          <a:p>
            <a:pPr lvl="1"/>
            <a:r>
              <a:rPr lang="en-US" dirty="0"/>
              <a:t>Modules are created as needed to address new technologies or functional use-cases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6671D1E-3923-4EEF-B256-479189BF4982}" type="slidenum">
              <a:rPr lang="en-US" smtClean="0"/>
              <a:t>31</a:t>
            </a:fld>
            <a:endParaRPr lang="en-US"/>
          </a:p>
        </p:txBody>
      </p:sp>
    </p:spTree>
    <p:extLst>
      <p:ext uri="{BB962C8B-B14F-4D97-AF65-F5344CB8AC3E}">
        <p14:creationId xmlns:p14="http://schemas.microsoft.com/office/powerpoint/2010/main" val="3833925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94" y="0"/>
            <a:ext cx="10515600" cy="1325563"/>
          </a:xfrm>
        </p:spPr>
        <p:txBody>
          <a:bodyPr/>
          <a:lstStyle/>
          <a:p>
            <a:r>
              <a:rPr lang="en-US" dirty="0" smtClean="0"/>
              <a:t>Three-part Validation Model</a:t>
            </a:r>
            <a:endParaRPr lang="en-US" dirty="0"/>
          </a:p>
        </p:txBody>
      </p:sp>
      <p:sp>
        <p:nvSpPr>
          <p:cNvPr id="3" name="Content Placeholder 2"/>
          <p:cNvSpPr>
            <a:spLocks noGrp="1"/>
          </p:cNvSpPr>
          <p:nvPr>
            <p:ph idx="1"/>
          </p:nvPr>
        </p:nvSpPr>
        <p:spPr>
          <a:xfrm>
            <a:off x="739588" y="1171201"/>
            <a:ext cx="10515600" cy="4351338"/>
          </a:xfrm>
        </p:spPr>
        <p:txBody>
          <a:bodyPr>
            <a:normAutofit fontScale="92500"/>
          </a:bodyPr>
          <a:lstStyle/>
          <a:p>
            <a:r>
              <a:rPr lang="en-US" dirty="0" smtClean="0"/>
              <a:t>Full Software Application Review</a:t>
            </a:r>
          </a:p>
          <a:p>
            <a:pPr lvl="1"/>
            <a:r>
              <a:rPr lang="en-US" dirty="0" smtClean="0"/>
              <a:t>Detailed review of software architecture, code, and components by third-party labs/assessors to validate conformance with applicable foundational principles and their underlying objectives and required defenses</a:t>
            </a:r>
          </a:p>
          <a:p>
            <a:r>
              <a:rPr lang="en-US" dirty="0" smtClean="0"/>
              <a:t>Software Development Life Cycle </a:t>
            </a:r>
            <a:r>
              <a:rPr lang="en-US" dirty="0" smtClean="0"/>
              <a:t>Review</a:t>
            </a:r>
          </a:p>
          <a:p>
            <a:pPr lvl="1"/>
            <a:r>
              <a:rPr lang="en-US" dirty="0" smtClean="0"/>
              <a:t>Detailed review of software vendor development processes by third-party labs/assessors in order to validate conformance with applicable foundational principles and their underlying objectives and required activities</a:t>
            </a:r>
          </a:p>
          <a:p>
            <a:r>
              <a:rPr lang="en-US" dirty="0"/>
              <a:t>Software ‘Delta’ </a:t>
            </a:r>
            <a:r>
              <a:rPr lang="en-US" dirty="0" smtClean="0"/>
              <a:t>Reviews</a:t>
            </a:r>
          </a:p>
          <a:p>
            <a:pPr lvl="1"/>
            <a:r>
              <a:rPr lang="en-US" dirty="0" smtClean="0"/>
              <a:t>Interim “check-ups” conducted by software vendor and performed in cooperation with PCI SSC and/or third-party labs/assessors to validate continued conformance with foundational principles.</a:t>
            </a:r>
          </a:p>
          <a:p>
            <a:endParaRPr lang="en-US" dirty="0"/>
          </a:p>
        </p:txBody>
      </p:sp>
      <p:sp>
        <p:nvSpPr>
          <p:cNvPr id="4" name="Slide Number Placeholder 3"/>
          <p:cNvSpPr>
            <a:spLocks noGrp="1"/>
          </p:cNvSpPr>
          <p:nvPr>
            <p:ph type="sldNum" sz="quarter" idx="12"/>
          </p:nvPr>
        </p:nvSpPr>
        <p:spPr/>
        <p:txBody>
          <a:bodyPr/>
          <a:lstStyle/>
          <a:p>
            <a:fld id="{16671D1E-3923-4EEF-B256-479189BF4982}" type="slidenum">
              <a:rPr lang="en-US" smtClean="0"/>
              <a:t>32</a:t>
            </a:fld>
            <a:endParaRPr lang="en-US"/>
          </a:p>
        </p:txBody>
      </p:sp>
    </p:spTree>
    <p:extLst>
      <p:ext uri="{BB962C8B-B14F-4D97-AF65-F5344CB8AC3E}">
        <p14:creationId xmlns:p14="http://schemas.microsoft.com/office/powerpoint/2010/main" val="756449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26032"/>
            <a:ext cx="12192000" cy="3984171"/>
          </a:xfrm>
          <a:prstGeom prst="rect">
            <a:avLst/>
          </a:prstGeom>
          <a:solidFill>
            <a:srgbClr val="2B6A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35908" y="2293163"/>
            <a:ext cx="10515600" cy="1325563"/>
          </a:xfrm>
        </p:spPr>
        <p:txBody>
          <a:bodyPr>
            <a:noAutofit/>
          </a:bodyPr>
          <a:lstStyle/>
          <a:p>
            <a:r>
              <a:rPr lang="en-US" sz="3200" dirty="0"/>
              <a:t/>
            </a:r>
            <a:br>
              <a:rPr lang="en-US" sz="3200" dirty="0"/>
            </a:br>
            <a:r>
              <a:rPr lang="en-US" sz="3200" dirty="0" smtClean="0"/>
              <a:t/>
            </a:r>
            <a:br>
              <a:rPr lang="en-US" sz="3200" dirty="0" smtClean="0"/>
            </a:br>
            <a:r>
              <a:rPr lang="en-US" sz="3200" dirty="0"/>
              <a:t/>
            </a:r>
            <a:br>
              <a:rPr lang="en-US" sz="3200" dirty="0"/>
            </a:br>
            <a:r>
              <a:rPr lang="en-US" sz="3200" dirty="0"/>
              <a:t/>
            </a:r>
            <a:br>
              <a:rPr lang="en-US" sz="3200" dirty="0"/>
            </a:br>
            <a:r>
              <a:rPr lang="en-US" sz="4000" b="1" dirty="0" smtClean="0"/>
              <a:t/>
            </a:r>
            <a:br>
              <a:rPr lang="en-US" sz="4000" b="1" dirty="0" smtClean="0"/>
            </a:br>
            <a:endParaRPr lang="en-US" sz="3200" dirty="0"/>
          </a:p>
        </p:txBody>
      </p:sp>
      <p:sp>
        <p:nvSpPr>
          <p:cNvPr id="4" name="Title 1"/>
          <p:cNvSpPr txBox="1">
            <a:spLocks/>
          </p:cNvSpPr>
          <p:nvPr/>
        </p:nvSpPr>
        <p:spPr>
          <a:xfrm>
            <a:off x="560914" y="265432"/>
            <a:ext cx="7886700" cy="959863"/>
          </a:xfrm>
          <a:prstGeom prst="rect">
            <a:avLst/>
          </a:prstGeom>
        </p:spPr>
        <p:txBody>
          <a:bodyPr vert="horz" lIns="68550" tIns="34289" rIns="68550" bIns="34289" rtlCol="0" anchor="ctr">
            <a:noAutofit/>
          </a:bodyPr>
          <a:lstStyle>
            <a:lvl1pPr algn="l" defTabSz="685460" rtl="0" eaLnBrk="1" latinLnBrk="0" hangingPunct="1">
              <a:lnSpc>
                <a:spcPct val="90000"/>
              </a:lnSpc>
              <a:spcBef>
                <a:spcPct val="0"/>
              </a:spcBef>
              <a:buNone/>
              <a:defRPr sz="3200" i="1" kern="1200">
                <a:solidFill>
                  <a:srgbClr val="2B6A71"/>
                </a:solidFill>
                <a:latin typeface="Segoe UI" panose="020B0502040204020203" pitchFamily="34" charset="0"/>
                <a:ea typeface="Segoe UI" panose="020B0502040204020203" pitchFamily="34" charset="0"/>
                <a:cs typeface="Segoe UI" panose="020B0502040204020203" pitchFamily="34" charset="0"/>
              </a:defRPr>
            </a:lvl1pPr>
          </a:lstStyle>
          <a:p>
            <a:r>
              <a:rPr lang="en-GB" sz="4400" i="0" dirty="0">
                <a:latin typeface="Arial" panose="020B0604020202020204" pitchFamily="34" charset="0"/>
                <a:cs typeface="Arial" panose="020B0604020202020204" pitchFamily="34" charset="0"/>
              </a:rPr>
              <a:t>PCI DSS </a:t>
            </a:r>
            <a:r>
              <a:rPr lang="en-GB" sz="4400" i="0" dirty="0" smtClean="0">
                <a:latin typeface="Arial" panose="020B0604020202020204" pitchFamily="34" charset="0"/>
                <a:cs typeface="Arial" panose="020B0604020202020204" pitchFamily="34" charset="0"/>
              </a:rPr>
              <a:t>is the Foundation </a:t>
            </a:r>
            <a:endParaRPr lang="en-US" sz="4400" i="0" dirty="0">
              <a:solidFill>
                <a:srgbClr val="557E8A"/>
              </a:solidFill>
              <a:latin typeface="Arial" panose="020B0604020202020204" pitchFamily="34" charset="0"/>
              <a:cs typeface="Arial" panose="020B0604020202020204" pitchFamily="34" charset="0"/>
            </a:endParaRPr>
          </a:p>
        </p:txBody>
      </p:sp>
      <p:sp>
        <p:nvSpPr>
          <p:cNvPr id="5" name="TextBox 4"/>
          <p:cNvSpPr txBox="1"/>
          <p:nvPr/>
        </p:nvSpPr>
        <p:spPr>
          <a:xfrm>
            <a:off x="97805" y="1537684"/>
            <a:ext cx="6172365" cy="3785652"/>
          </a:xfrm>
          <a:prstGeom prst="rect">
            <a:avLst/>
          </a:prstGeom>
          <a:noFill/>
        </p:spPr>
        <p:txBody>
          <a:bodyPr wrap="square" rtlCol="0">
            <a:spAutoFit/>
          </a:bodyPr>
          <a:lstStyle/>
          <a:p>
            <a:pPr marL="457200" indent="-457200">
              <a:buFont typeface="+mj-lt"/>
              <a:buAutoNum type="arabicPeriod"/>
            </a:pPr>
            <a:r>
              <a:rPr lang="en-GB" sz="2400" dirty="0" smtClean="0">
                <a:solidFill>
                  <a:schemeClr val="bg1"/>
                </a:solidFill>
                <a:latin typeface="Arial" panose="020B0604020202020204" pitchFamily="34" charset="0"/>
                <a:cs typeface="Arial" panose="020B0604020202020204" pitchFamily="34" charset="0"/>
              </a:rPr>
              <a:t>Keep the bad guys out</a:t>
            </a:r>
          </a:p>
          <a:p>
            <a:pPr marL="457200" indent="-457200">
              <a:buFont typeface="+mj-lt"/>
              <a:buAutoNum type="arabicPeriod"/>
            </a:pPr>
            <a:r>
              <a:rPr lang="en-GB" sz="2400" dirty="0" smtClean="0">
                <a:solidFill>
                  <a:schemeClr val="bg1"/>
                </a:solidFill>
                <a:latin typeface="Arial" panose="020B0604020202020204" pitchFamily="34" charset="0"/>
                <a:cs typeface="Arial" panose="020B0604020202020204" pitchFamily="34" charset="0"/>
              </a:rPr>
              <a:t>Set up your systems properly</a:t>
            </a:r>
          </a:p>
          <a:p>
            <a:pPr marL="457200" indent="-457200">
              <a:buFont typeface="+mj-lt"/>
              <a:buAutoNum type="arabicPeriod"/>
            </a:pPr>
            <a:r>
              <a:rPr lang="en-GB" sz="2400" dirty="0" smtClean="0">
                <a:solidFill>
                  <a:schemeClr val="bg1"/>
                </a:solidFill>
                <a:latin typeface="Arial" panose="020B0604020202020204" pitchFamily="34" charset="0"/>
                <a:cs typeface="Arial" panose="020B0604020202020204" pitchFamily="34" charset="0"/>
              </a:rPr>
              <a:t>If you must have data then protect it</a:t>
            </a:r>
          </a:p>
          <a:p>
            <a:pPr marL="457200" indent="-457200">
              <a:buFont typeface="+mj-lt"/>
              <a:buAutoNum type="arabicPeriod"/>
            </a:pPr>
            <a:r>
              <a:rPr lang="en-GB" sz="2400" dirty="0" smtClean="0">
                <a:solidFill>
                  <a:schemeClr val="bg1"/>
                </a:solidFill>
                <a:latin typeface="Arial" panose="020B0604020202020204" pitchFamily="34" charset="0"/>
                <a:cs typeface="Arial" panose="020B0604020202020204" pitchFamily="34" charset="0"/>
              </a:rPr>
              <a:t>If you must send data then encrypt it</a:t>
            </a:r>
          </a:p>
          <a:p>
            <a:pPr marL="457200" indent="-457200">
              <a:buFont typeface="+mj-lt"/>
              <a:buAutoNum type="arabicPeriod"/>
            </a:pPr>
            <a:r>
              <a:rPr lang="en-GB" sz="2400" dirty="0" smtClean="0">
                <a:solidFill>
                  <a:schemeClr val="bg1"/>
                </a:solidFill>
                <a:latin typeface="Arial" panose="020B0604020202020204" pitchFamily="34" charset="0"/>
                <a:cs typeface="Arial" panose="020B0604020202020204" pitchFamily="34" charset="0"/>
              </a:rPr>
              <a:t>Protect yourself against malware and other attacks</a:t>
            </a:r>
          </a:p>
          <a:p>
            <a:pPr marL="457200" indent="-457200">
              <a:buFont typeface="+mj-lt"/>
              <a:buAutoNum type="arabicPeriod"/>
            </a:pPr>
            <a:r>
              <a:rPr lang="en-GB" sz="2400" dirty="0" smtClean="0">
                <a:solidFill>
                  <a:schemeClr val="bg1"/>
                </a:solidFill>
                <a:latin typeface="Arial" panose="020B0604020202020204" pitchFamily="34" charset="0"/>
                <a:cs typeface="Arial" panose="020B0604020202020204" pitchFamily="34" charset="0"/>
              </a:rPr>
              <a:t>Build your software properly and </a:t>
            </a:r>
            <a:br>
              <a:rPr lang="en-GB" sz="2400" dirty="0" smtClean="0">
                <a:solidFill>
                  <a:schemeClr val="bg1"/>
                </a:solidFill>
                <a:latin typeface="Arial" panose="020B0604020202020204" pitchFamily="34" charset="0"/>
                <a:cs typeface="Arial" panose="020B0604020202020204" pitchFamily="34" charset="0"/>
              </a:rPr>
            </a:br>
            <a:r>
              <a:rPr lang="en-GB" sz="2400" dirty="0" smtClean="0">
                <a:solidFill>
                  <a:schemeClr val="bg1"/>
                </a:solidFill>
                <a:latin typeface="Arial" panose="020B0604020202020204" pitchFamily="34" charset="0"/>
                <a:cs typeface="Arial" panose="020B0604020202020204" pitchFamily="34" charset="0"/>
              </a:rPr>
              <a:t>securely</a:t>
            </a:r>
          </a:p>
          <a:p>
            <a:pPr marL="457200" indent="-457200">
              <a:buFont typeface="+mj-lt"/>
              <a:buAutoNum type="arabicPeriod"/>
            </a:pPr>
            <a:r>
              <a:rPr lang="en-GB" sz="2400" dirty="0">
                <a:solidFill>
                  <a:schemeClr val="bg1"/>
                </a:solidFill>
                <a:latin typeface="Arial" panose="020B0604020202020204" pitchFamily="34" charset="0"/>
                <a:cs typeface="Arial" panose="020B0604020202020204" pitchFamily="34" charset="0"/>
              </a:rPr>
              <a:t>Keep access to the card data to a </a:t>
            </a:r>
            <a:r>
              <a:rPr lang="en-GB" sz="2400" dirty="0" smtClean="0">
                <a:solidFill>
                  <a:schemeClr val="bg1"/>
                </a:solidFill>
                <a:latin typeface="Arial" panose="020B0604020202020204" pitchFamily="34" charset="0"/>
                <a:cs typeface="Arial" panose="020B0604020202020204" pitchFamily="34" charset="0"/>
              </a:rPr>
              <a:t>minimum</a:t>
            </a:r>
            <a:endParaRPr lang="en-GB" sz="24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6163076" y="1537684"/>
            <a:ext cx="6083354" cy="3693319"/>
          </a:xfrm>
          <a:prstGeom prst="rect">
            <a:avLst/>
          </a:prstGeom>
          <a:noFill/>
        </p:spPr>
        <p:txBody>
          <a:bodyPr wrap="square" rtlCol="0">
            <a:spAutoFit/>
          </a:bodyPr>
          <a:lstStyle/>
          <a:p>
            <a:pPr marL="457200" indent="-457200">
              <a:buFont typeface="+mj-lt"/>
              <a:buAutoNum type="arabicPeriod" startAt="8"/>
            </a:pPr>
            <a:r>
              <a:rPr lang="en-GB" sz="2400" dirty="0" smtClean="0">
                <a:solidFill>
                  <a:schemeClr val="bg1"/>
                </a:solidFill>
                <a:latin typeface="Arial" panose="020B0604020202020204" pitchFamily="34" charset="0"/>
                <a:cs typeface="Arial" panose="020B0604020202020204" pitchFamily="34" charset="0"/>
              </a:rPr>
              <a:t>Make </a:t>
            </a:r>
            <a:r>
              <a:rPr lang="en-GB" sz="2400" dirty="0">
                <a:solidFill>
                  <a:schemeClr val="bg1"/>
                </a:solidFill>
                <a:latin typeface="Arial" panose="020B0604020202020204" pitchFamily="34" charset="0"/>
                <a:cs typeface="Arial" panose="020B0604020202020204" pitchFamily="34" charset="0"/>
              </a:rPr>
              <a:t>sure people are who they say </a:t>
            </a:r>
            <a:r>
              <a:rPr lang="en-GB" sz="2400" dirty="0" smtClean="0">
                <a:solidFill>
                  <a:schemeClr val="bg1"/>
                </a:solidFill>
                <a:latin typeface="Arial" panose="020B0604020202020204" pitchFamily="34" charset="0"/>
                <a:cs typeface="Arial" panose="020B0604020202020204" pitchFamily="34" charset="0"/>
              </a:rPr>
              <a:t/>
            </a:r>
            <a:br>
              <a:rPr lang="en-GB" sz="2400" dirty="0" smtClean="0">
                <a:solidFill>
                  <a:schemeClr val="bg1"/>
                </a:solidFill>
                <a:latin typeface="Arial" panose="020B0604020202020204" pitchFamily="34" charset="0"/>
                <a:cs typeface="Arial" panose="020B0604020202020204" pitchFamily="34" charset="0"/>
              </a:rPr>
            </a:br>
            <a:r>
              <a:rPr lang="en-GB" sz="2400" dirty="0" smtClean="0">
                <a:solidFill>
                  <a:schemeClr val="bg1"/>
                </a:solidFill>
                <a:latin typeface="Arial" panose="020B0604020202020204" pitchFamily="34" charset="0"/>
                <a:cs typeface="Arial" panose="020B0604020202020204" pitchFamily="34" charset="0"/>
              </a:rPr>
              <a:t>they </a:t>
            </a:r>
            <a:r>
              <a:rPr lang="en-GB" sz="2400" dirty="0">
                <a:solidFill>
                  <a:schemeClr val="bg1"/>
                </a:solidFill>
                <a:latin typeface="Arial" panose="020B0604020202020204" pitchFamily="34" charset="0"/>
                <a:cs typeface="Arial" panose="020B0604020202020204" pitchFamily="34" charset="0"/>
              </a:rPr>
              <a:t>are</a:t>
            </a:r>
          </a:p>
          <a:p>
            <a:pPr marL="457200" indent="-457200">
              <a:buFont typeface="+mj-lt"/>
              <a:buAutoNum type="arabicPeriod" startAt="8"/>
            </a:pPr>
            <a:r>
              <a:rPr lang="en-GB" sz="2400" dirty="0">
                <a:solidFill>
                  <a:schemeClr val="bg1"/>
                </a:solidFill>
                <a:latin typeface="Arial" panose="020B0604020202020204" pitchFamily="34" charset="0"/>
                <a:cs typeface="Arial" panose="020B0604020202020204" pitchFamily="34" charset="0"/>
              </a:rPr>
              <a:t>Physical security is just as important</a:t>
            </a:r>
          </a:p>
          <a:p>
            <a:pPr marL="457200" indent="-457200">
              <a:buFont typeface="+mj-lt"/>
              <a:buAutoNum type="arabicPeriod" startAt="8"/>
            </a:pPr>
            <a:r>
              <a:rPr lang="en-GB" sz="2400" dirty="0">
                <a:solidFill>
                  <a:schemeClr val="bg1"/>
                </a:solidFill>
                <a:latin typeface="Arial" panose="020B0604020202020204" pitchFamily="34" charset="0"/>
                <a:cs typeface="Arial" panose="020B0604020202020204" pitchFamily="34" charset="0"/>
              </a:rPr>
              <a:t>Track who goes where and what </a:t>
            </a:r>
            <a:r>
              <a:rPr lang="en-GB" sz="2400" dirty="0" smtClean="0">
                <a:solidFill>
                  <a:schemeClr val="bg1"/>
                </a:solidFill>
                <a:latin typeface="Arial" panose="020B0604020202020204" pitchFamily="34" charset="0"/>
                <a:cs typeface="Arial" panose="020B0604020202020204" pitchFamily="34" charset="0"/>
              </a:rPr>
              <a:t>they </a:t>
            </a:r>
            <a:r>
              <a:rPr lang="en-GB" sz="2400" dirty="0">
                <a:solidFill>
                  <a:schemeClr val="bg1"/>
                </a:solidFill>
                <a:latin typeface="Arial" panose="020B0604020202020204" pitchFamily="34" charset="0"/>
                <a:cs typeface="Arial" panose="020B0604020202020204" pitchFamily="34" charset="0"/>
              </a:rPr>
              <a:t>do</a:t>
            </a:r>
          </a:p>
          <a:p>
            <a:pPr marL="457200" indent="-457200">
              <a:buFont typeface="+mj-lt"/>
              <a:buAutoNum type="arabicPeriod" startAt="8"/>
            </a:pPr>
            <a:r>
              <a:rPr lang="en-GB" sz="2400" dirty="0">
                <a:solidFill>
                  <a:schemeClr val="bg1"/>
                </a:solidFill>
                <a:latin typeface="Arial" panose="020B0604020202020204" pitchFamily="34" charset="0"/>
                <a:cs typeface="Arial" panose="020B0604020202020204" pitchFamily="34" charset="0"/>
              </a:rPr>
              <a:t>Test and check everything is working correctly</a:t>
            </a:r>
          </a:p>
          <a:p>
            <a:pPr marL="457200" indent="-457200">
              <a:buFont typeface="+mj-lt"/>
              <a:buAutoNum type="arabicPeriod" startAt="8"/>
            </a:pPr>
            <a:r>
              <a:rPr lang="en-GB" sz="2400" dirty="0">
                <a:solidFill>
                  <a:schemeClr val="bg1"/>
                </a:solidFill>
                <a:latin typeface="Arial" panose="020B0604020202020204" pitchFamily="34" charset="0"/>
                <a:cs typeface="Arial" panose="020B0604020202020204" pitchFamily="34" charset="0"/>
              </a:rPr>
              <a:t>Make sure everyone knows what is required</a:t>
            </a:r>
          </a:p>
          <a:p>
            <a:endParaRPr lang="en-US" dirty="0" smtClean="0">
              <a:solidFill>
                <a:schemeClr val="bg1"/>
              </a:solidFill>
            </a:endParaRPr>
          </a:p>
        </p:txBody>
      </p:sp>
      <p:sp>
        <p:nvSpPr>
          <p:cNvPr id="8" name="Slide Number Placeholder 7"/>
          <p:cNvSpPr>
            <a:spLocks noGrp="1"/>
          </p:cNvSpPr>
          <p:nvPr>
            <p:ph type="sldNum" sz="quarter" idx="12"/>
          </p:nvPr>
        </p:nvSpPr>
        <p:spPr/>
        <p:txBody>
          <a:bodyPr/>
          <a:lstStyle/>
          <a:p>
            <a:fld id="{16671D1E-3923-4EEF-B256-479189BF4982}" type="slidenum">
              <a:rPr lang="en-US" smtClean="0"/>
              <a:t>33</a:t>
            </a:fld>
            <a:endParaRPr lang="en-US"/>
          </a:p>
        </p:txBody>
      </p:sp>
    </p:spTree>
    <p:extLst>
      <p:ext uri="{BB962C8B-B14F-4D97-AF65-F5344CB8AC3E}">
        <p14:creationId xmlns:p14="http://schemas.microsoft.com/office/powerpoint/2010/main" val="1247572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985569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if you build it well it can last </a:t>
            </a:r>
            <a:endParaRPr lang="en-GB" dirty="0"/>
          </a:p>
        </p:txBody>
      </p:sp>
      <p:sp>
        <p:nvSpPr>
          <p:cNvPr id="4" name="Slide Number Placeholder 3"/>
          <p:cNvSpPr>
            <a:spLocks noGrp="1"/>
          </p:cNvSpPr>
          <p:nvPr>
            <p:ph type="sldNum" sz="quarter" idx="12"/>
          </p:nvPr>
        </p:nvSpPr>
        <p:spPr/>
        <p:txBody>
          <a:bodyPr/>
          <a:lstStyle/>
          <a:p>
            <a:fld id="{16671D1E-3923-4EEF-B256-479189BF4982}" type="slidenum">
              <a:rPr lang="en-US" smtClean="0"/>
              <a:t>4</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8319" y="1690688"/>
            <a:ext cx="6183086" cy="4637315"/>
          </a:xfrm>
          <a:prstGeom prst="rect">
            <a:avLst/>
          </a:prstGeom>
        </p:spPr>
      </p:pic>
    </p:spTree>
    <p:extLst>
      <p:ext uri="{BB962C8B-B14F-4D97-AF65-F5344CB8AC3E}">
        <p14:creationId xmlns:p14="http://schemas.microsoft.com/office/powerpoint/2010/main" val="4026252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17" y="117756"/>
            <a:ext cx="10515600" cy="1325563"/>
          </a:xfrm>
        </p:spPr>
        <p:txBody>
          <a:bodyPr/>
          <a:lstStyle/>
          <a:p>
            <a:r>
              <a:rPr lang="en-GB" dirty="0" smtClean="0"/>
              <a:t>And remember we were not the first</a:t>
            </a:r>
            <a:endParaRPr lang="en-GB" dirty="0"/>
          </a:p>
        </p:txBody>
      </p:sp>
      <p:sp>
        <p:nvSpPr>
          <p:cNvPr id="4" name="Slide Number Placeholder 3"/>
          <p:cNvSpPr>
            <a:spLocks noGrp="1"/>
          </p:cNvSpPr>
          <p:nvPr>
            <p:ph type="sldNum" sz="quarter" idx="12"/>
          </p:nvPr>
        </p:nvSpPr>
        <p:spPr/>
        <p:txBody>
          <a:bodyPr/>
          <a:lstStyle/>
          <a:p>
            <a:fld id="{16671D1E-3923-4EEF-B256-479189BF4982}" type="slidenum">
              <a:rPr lang="en-US" smtClean="0"/>
              <a:t>5</a:t>
            </a:fld>
            <a:endParaRPr lang="en-US"/>
          </a:p>
        </p:txBody>
      </p:sp>
      <p:sp>
        <p:nvSpPr>
          <p:cNvPr id="6" name="TextBox 5"/>
          <p:cNvSpPr txBox="1"/>
          <p:nvPr/>
        </p:nvSpPr>
        <p:spPr>
          <a:xfrm>
            <a:off x="246529" y="1332851"/>
            <a:ext cx="4262718" cy="1569660"/>
          </a:xfrm>
          <a:prstGeom prst="rect">
            <a:avLst/>
          </a:prstGeom>
          <a:noFill/>
        </p:spPr>
        <p:txBody>
          <a:bodyPr wrap="square" rtlCol="0">
            <a:spAutoFit/>
          </a:bodyPr>
          <a:lstStyle/>
          <a:p>
            <a:r>
              <a:rPr lang="en-GB" sz="3200" dirty="0" err="1" smtClean="0"/>
              <a:t>Cavec</a:t>
            </a:r>
            <a:r>
              <a:rPr lang="en-GB" sz="3200" dirty="0" smtClean="0"/>
              <a:t> An </a:t>
            </a:r>
            <a:r>
              <a:rPr lang="en-GB" sz="3200" dirty="0" err="1" smtClean="0"/>
              <a:t>Em</a:t>
            </a:r>
            <a:endParaRPr lang="en-GB" sz="3200" dirty="0" smtClean="0"/>
          </a:p>
          <a:p>
            <a:endParaRPr lang="en-GB" sz="3200" dirty="0"/>
          </a:p>
          <a:p>
            <a:r>
              <a:rPr lang="en-GB" sz="3200" dirty="0" smtClean="0"/>
              <a:t>Beware of the dog!!</a:t>
            </a:r>
            <a:endParaRPr lang="en-GB" sz="3200"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7428" y="1332851"/>
            <a:ext cx="8012409" cy="4467314"/>
          </a:xfrm>
          <a:prstGeom prst="rect">
            <a:avLst/>
          </a:prstGeom>
        </p:spPr>
      </p:pic>
    </p:spTree>
    <p:extLst>
      <p:ext uri="{BB962C8B-B14F-4D97-AF65-F5344CB8AC3E}">
        <p14:creationId xmlns:p14="http://schemas.microsoft.com/office/powerpoint/2010/main" val="3519129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t>
            </a:r>
            <a:r>
              <a:rPr lang="en-GB" dirty="0" smtClean="0"/>
              <a:t>or fast food or bollards</a:t>
            </a:r>
            <a:endParaRPr lang="en-GB" dirty="0"/>
          </a:p>
        </p:txBody>
      </p:sp>
      <p:sp>
        <p:nvSpPr>
          <p:cNvPr id="4" name="Slide Number Placeholder 3"/>
          <p:cNvSpPr>
            <a:spLocks noGrp="1"/>
          </p:cNvSpPr>
          <p:nvPr>
            <p:ph type="sldNum" sz="quarter" idx="12"/>
          </p:nvPr>
        </p:nvSpPr>
        <p:spPr/>
        <p:txBody>
          <a:bodyPr/>
          <a:lstStyle/>
          <a:p>
            <a:fld id="{16671D1E-3923-4EEF-B256-479189BF4982}" type="slidenum">
              <a:rPr lang="en-US" smtClean="0"/>
              <a:t>6</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940858"/>
            <a:ext cx="4787154" cy="3590365"/>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2664" y="1940857"/>
            <a:ext cx="5805288" cy="3590365"/>
          </a:xfrm>
          <a:prstGeom prst="rect">
            <a:avLst/>
          </a:prstGeom>
        </p:spPr>
      </p:pic>
    </p:spTree>
    <p:extLst>
      <p:ext uri="{BB962C8B-B14F-4D97-AF65-F5344CB8AC3E}">
        <p14:creationId xmlns:p14="http://schemas.microsoft.com/office/powerpoint/2010/main" val="4059092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you cannot always defend against every eventuality!</a:t>
            </a:r>
            <a:endParaRPr lang="en-GB" dirty="0"/>
          </a:p>
        </p:txBody>
      </p:sp>
      <p:sp>
        <p:nvSpPr>
          <p:cNvPr id="4" name="Slide Number Placeholder 3"/>
          <p:cNvSpPr>
            <a:spLocks noGrp="1"/>
          </p:cNvSpPr>
          <p:nvPr>
            <p:ph type="sldNum" sz="quarter" idx="12"/>
          </p:nvPr>
        </p:nvSpPr>
        <p:spPr/>
        <p:txBody>
          <a:bodyPr/>
          <a:lstStyle/>
          <a:p>
            <a:fld id="{16671D1E-3923-4EEF-B256-479189BF4982}" type="slidenum">
              <a:rPr lang="en-US" smtClean="0"/>
              <a:t>7</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1739" y="1805992"/>
            <a:ext cx="5329705" cy="4714951"/>
          </a:xfrm>
          <a:prstGeom prst="rect">
            <a:avLst/>
          </a:prstGeom>
        </p:spPr>
      </p:pic>
    </p:spTree>
    <p:extLst>
      <p:ext uri="{BB962C8B-B14F-4D97-AF65-F5344CB8AC3E}">
        <p14:creationId xmlns:p14="http://schemas.microsoft.com/office/powerpoint/2010/main" val="1844323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3" y="203760"/>
            <a:ext cx="10515600" cy="1325563"/>
          </a:xfrm>
        </p:spPr>
        <p:txBody>
          <a:bodyPr/>
          <a:lstStyle/>
          <a:p>
            <a:r>
              <a:rPr lang="en-GB" dirty="0" smtClean="0"/>
              <a:t>So where does this all leave us</a:t>
            </a:r>
            <a:endParaRPr lang="en-GB" dirty="0"/>
          </a:p>
        </p:txBody>
      </p:sp>
      <p:sp>
        <p:nvSpPr>
          <p:cNvPr id="4" name="Slide Number Placeholder 3"/>
          <p:cNvSpPr>
            <a:spLocks noGrp="1"/>
          </p:cNvSpPr>
          <p:nvPr>
            <p:ph type="sldNum" sz="quarter" idx="12"/>
          </p:nvPr>
        </p:nvSpPr>
        <p:spPr/>
        <p:txBody>
          <a:bodyPr/>
          <a:lstStyle/>
          <a:p>
            <a:fld id="{16671D1E-3923-4EEF-B256-479189BF4982}" type="slidenum">
              <a:rPr lang="en-US" smtClean="0"/>
              <a:t>8</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24170" y="1323778"/>
            <a:ext cx="4489551" cy="5215134"/>
          </a:xfrm>
          <a:prstGeom prst="rect">
            <a:avLst/>
          </a:prstGeom>
        </p:spPr>
      </p:pic>
      <p:sp>
        <p:nvSpPr>
          <p:cNvPr id="6" name="TextBox 5"/>
          <p:cNvSpPr txBox="1"/>
          <p:nvPr/>
        </p:nvSpPr>
        <p:spPr>
          <a:xfrm>
            <a:off x="578223" y="1529323"/>
            <a:ext cx="4818530" cy="3170099"/>
          </a:xfrm>
          <a:prstGeom prst="rect">
            <a:avLst/>
          </a:prstGeom>
          <a:noFill/>
        </p:spPr>
        <p:txBody>
          <a:bodyPr wrap="square" rtlCol="0">
            <a:spAutoFit/>
          </a:bodyPr>
          <a:lstStyle/>
          <a:p>
            <a:r>
              <a:rPr lang="en-GB" sz="4000" dirty="0" smtClean="0"/>
              <a:t>People </a:t>
            </a:r>
          </a:p>
          <a:p>
            <a:r>
              <a:rPr lang="en-GB" sz="4000" dirty="0" smtClean="0"/>
              <a:t>Process</a:t>
            </a:r>
          </a:p>
          <a:p>
            <a:r>
              <a:rPr lang="en-GB" sz="4000" dirty="0" smtClean="0"/>
              <a:t>Technology</a:t>
            </a:r>
          </a:p>
          <a:p>
            <a:endParaRPr lang="en-GB" sz="4000" dirty="0"/>
          </a:p>
          <a:p>
            <a:r>
              <a:rPr lang="en-GB" sz="4000" dirty="0" smtClean="0"/>
              <a:t>And a bit of luck</a:t>
            </a:r>
            <a:endParaRPr lang="en-GB" sz="4000" dirty="0"/>
          </a:p>
        </p:txBody>
      </p:sp>
    </p:spTree>
    <p:extLst>
      <p:ext uri="{BB962C8B-B14F-4D97-AF65-F5344CB8AC3E}">
        <p14:creationId xmlns:p14="http://schemas.microsoft.com/office/powerpoint/2010/main" val="1426377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2687"/>
          </a:xfrm>
        </p:spPr>
        <p:txBody>
          <a:bodyPr/>
          <a:lstStyle/>
          <a:p>
            <a:r>
              <a:rPr lang="en-GB" dirty="0" smtClean="0"/>
              <a:t>Why?</a:t>
            </a:r>
            <a:endParaRPr lang="en-GB"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844988" y="365125"/>
            <a:ext cx="4724576" cy="6299436"/>
          </a:xfrm>
        </p:spPr>
      </p:pic>
      <p:sp>
        <p:nvSpPr>
          <p:cNvPr id="4" name="Slide Number Placeholder 3"/>
          <p:cNvSpPr>
            <a:spLocks noGrp="1"/>
          </p:cNvSpPr>
          <p:nvPr>
            <p:ph type="sldNum" sz="quarter" idx="12"/>
          </p:nvPr>
        </p:nvSpPr>
        <p:spPr/>
        <p:txBody>
          <a:bodyPr/>
          <a:lstStyle/>
          <a:p>
            <a:fld id="{16671D1E-3923-4EEF-B256-479189BF4982}" type="slidenum">
              <a:rPr lang="en-US" smtClean="0"/>
              <a:t>9</a:t>
            </a:fld>
            <a:endParaRPr lang="en-US"/>
          </a:p>
        </p:txBody>
      </p:sp>
      <p:sp>
        <p:nvSpPr>
          <p:cNvPr id="6" name="TextBox 5"/>
          <p:cNvSpPr txBox="1"/>
          <p:nvPr/>
        </p:nvSpPr>
        <p:spPr>
          <a:xfrm>
            <a:off x="618565" y="1541929"/>
            <a:ext cx="4885764" cy="1938992"/>
          </a:xfrm>
          <a:prstGeom prst="rect">
            <a:avLst/>
          </a:prstGeom>
          <a:noFill/>
        </p:spPr>
        <p:txBody>
          <a:bodyPr wrap="square" rtlCol="0">
            <a:spAutoFit/>
          </a:bodyPr>
          <a:lstStyle/>
          <a:p>
            <a:r>
              <a:rPr lang="en-GB" sz="4000" dirty="0" smtClean="0"/>
              <a:t>Because we ignore what logic tells us is not right</a:t>
            </a:r>
            <a:endParaRPr lang="en-GB" sz="4000" dirty="0"/>
          </a:p>
        </p:txBody>
      </p:sp>
    </p:spTree>
    <p:extLst>
      <p:ext uri="{BB962C8B-B14F-4D97-AF65-F5344CB8AC3E}">
        <p14:creationId xmlns:p14="http://schemas.microsoft.com/office/powerpoint/2010/main" val="695669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380E1C8230394EAE49981E848B2E27" ma:contentTypeVersion="" ma:contentTypeDescription="Create a new document." ma:contentTypeScope="" ma:versionID="4a08c0378c11f065ee9f83a2495e1ba9">
  <xsd:schema xmlns:xsd="http://www.w3.org/2001/XMLSchema" xmlns:xs="http://www.w3.org/2001/XMLSchema" xmlns:p="http://schemas.microsoft.com/office/2006/metadata/properties" xmlns:ns2="201ea0cc-9674-4d45-a3c4-9e11ed76aa0e" targetNamespace="http://schemas.microsoft.com/office/2006/metadata/properties" ma:root="true" ma:fieldsID="0679c5a3bf7b61c92bfc59be86798d54" ns2:_="">
    <xsd:import namespace="201ea0cc-9674-4d45-a3c4-9e11ed76aa0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1ea0cc-9674-4d45-a3c4-9e11ed76aa0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32F463-0EBC-4A0C-BB99-928715242E60}">
  <ds:schemaRefs>
    <ds:schemaRef ds:uri="http://schemas.microsoft.com/office/2006/documentManagement/types"/>
    <ds:schemaRef ds:uri="http://purl.org/dc/dcmitype/"/>
    <ds:schemaRef ds:uri="http://purl.org/dc/terms/"/>
    <ds:schemaRef ds:uri="201ea0cc-9674-4d45-a3c4-9e11ed76aa0e"/>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8EF9B45C-66EB-42E7-ACF6-BAA963EA84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1ea0cc-9674-4d45-a3c4-9e11ed76a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62AAE5-0C09-4595-B369-97EDF8BD08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2087</TotalTime>
  <Words>1459</Words>
  <Application>Microsoft Office PowerPoint</Application>
  <PresentationFormat>Widescreen</PresentationFormat>
  <Paragraphs>214</Paragraphs>
  <Slides>34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Century Gothic</vt:lpstr>
      <vt:lpstr>Segoe UI</vt:lpstr>
      <vt:lpstr>Office Theme</vt:lpstr>
      <vt:lpstr>PCI SSC</vt:lpstr>
      <vt:lpstr>Ok more the view of the bridge!</vt:lpstr>
      <vt:lpstr>Not everything in life ends up as you originally planned!</vt:lpstr>
      <vt:lpstr>But if you build it well it can last </vt:lpstr>
      <vt:lpstr>And remember we were not the first</vt:lpstr>
      <vt:lpstr>For fast food or bollards</vt:lpstr>
      <vt:lpstr>But you cannot always defend against every eventuality!</vt:lpstr>
      <vt:lpstr>So where does this all leave us</vt:lpstr>
      <vt:lpstr>Why?</vt:lpstr>
      <vt:lpstr>Why?</vt:lpstr>
      <vt:lpstr>Why?</vt:lpstr>
      <vt:lpstr>Sometimes the advice is clear but not the choice</vt:lpstr>
      <vt:lpstr>But we have champions of security</vt:lpstr>
      <vt:lpstr>Brexit and all of that</vt:lpstr>
      <vt:lpstr>2018 and all that</vt:lpstr>
      <vt:lpstr>European General Data Protection Regulation European Payment Services Directive 2 EBA Securing Internet Payments European Interchange Fee Regulation </vt:lpstr>
      <vt:lpstr>Lets look at some key aspects: Security</vt:lpstr>
      <vt:lpstr>Fines and Penalties</vt:lpstr>
      <vt:lpstr>PCI Standards provide the best means of meeting these new European Regulations</vt:lpstr>
      <vt:lpstr>Changes in PCI DSS 3.2</vt:lpstr>
      <vt:lpstr>SSL to TLS Background and Timeline</vt:lpstr>
      <vt:lpstr>SSL and Early TLS: New Migration Dates</vt:lpstr>
      <vt:lpstr>Multi-factor Authentication</vt:lpstr>
      <vt:lpstr>New Requirements for Service Providers</vt:lpstr>
      <vt:lpstr>What this does not mean</vt:lpstr>
      <vt:lpstr>P2PE V2</vt:lpstr>
      <vt:lpstr>PCI Point-to-Point Encryption (P2PE) v2 </vt:lpstr>
      <vt:lpstr>Why P2PE?</vt:lpstr>
      <vt:lpstr>Software Security Task Force</vt:lpstr>
      <vt:lpstr>Task Force Representation</vt:lpstr>
      <vt:lpstr>Requirements Architecture: Components</vt:lpstr>
      <vt:lpstr>Three-part Validation Model</vt:lpstr>
      <vt:lpstr>     </vt:lpstr>
      <vt:lpstr>Thank You!</vt:lpstr>
    </vt:vector>
  </TitlesOfParts>
  <Company>Virtual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O'Dea</dc:creator>
  <cp:lastModifiedBy>Jeremy King</cp:lastModifiedBy>
  <cp:revision>116</cp:revision>
  <dcterms:created xsi:type="dcterms:W3CDTF">2016-02-03T19:48:59Z</dcterms:created>
  <dcterms:modified xsi:type="dcterms:W3CDTF">2016-11-23T22:22:33Z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0x010100B3380E1C8230394EAE49981E848B2E27</vt:lpwstr>
  </property>
</Properties>
</file>