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  <p:sldMasterId id="214748367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y="6858000" cx="12192000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jBRL4BRjDXmNjZi3Q9+W1Z3Ep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464A4D-B446-41CD-9C8D-4C2D3CBBCDCC}">
  <a:tblStyle styleId="{6C464A4D-B446-41CD-9C8D-4C2D3CBBCDC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customschemas.google.com/relationships/presentationmetadata" Target="metadata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7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7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8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9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9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0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eb618f3862_0_0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eb618f3862_0_0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87564b2bf_0_4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b87564b2bf_0_4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5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eb8bd2c845_0_1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eb8bd2c845_0_1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b87564b2bf_0_10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b87564b2bf_0_10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" type="body"/>
          </p:nvPr>
        </p:nvSpPr>
        <p:spPr>
          <a:xfrm>
            <a:off x="838080" y="18014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2" type="body"/>
          </p:nvPr>
        </p:nvSpPr>
        <p:spPr>
          <a:xfrm>
            <a:off x="838080" y="407412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3" type="body"/>
          </p:nvPr>
        </p:nvSpPr>
        <p:spPr>
          <a:xfrm>
            <a:off x="83808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7"/>
          <p:cNvSpPr txBox="1"/>
          <p:nvPr>
            <p:ph idx="4" type="body"/>
          </p:nvPr>
        </p:nvSpPr>
        <p:spPr>
          <a:xfrm>
            <a:off x="622620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8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" type="body"/>
          </p:nvPr>
        </p:nvSpPr>
        <p:spPr>
          <a:xfrm>
            <a:off x="83808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2" type="body"/>
          </p:nvPr>
        </p:nvSpPr>
        <p:spPr>
          <a:xfrm>
            <a:off x="439344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3" type="body"/>
          </p:nvPr>
        </p:nvSpPr>
        <p:spPr>
          <a:xfrm>
            <a:off x="794916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4" type="body"/>
          </p:nvPr>
        </p:nvSpPr>
        <p:spPr>
          <a:xfrm>
            <a:off x="83808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5" type="body"/>
          </p:nvPr>
        </p:nvSpPr>
        <p:spPr>
          <a:xfrm>
            <a:off x="439344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8"/>
          <p:cNvSpPr txBox="1"/>
          <p:nvPr>
            <p:ph idx="6" type="body"/>
          </p:nvPr>
        </p:nvSpPr>
        <p:spPr>
          <a:xfrm>
            <a:off x="794916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0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" type="body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1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1"/>
          <p:cNvSpPr txBox="1"/>
          <p:nvPr>
            <p:ph idx="1" type="body"/>
          </p:nvPr>
        </p:nvSpPr>
        <p:spPr>
          <a:xfrm>
            <a:off x="83808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2" type="body"/>
          </p:nvPr>
        </p:nvSpPr>
        <p:spPr>
          <a:xfrm>
            <a:off x="622620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2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3"/>
          <p:cNvSpPr txBox="1"/>
          <p:nvPr>
            <p:ph idx="1" type="subTitle"/>
          </p:nvPr>
        </p:nvSpPr>
        <p:spPr>
          <a:xfrm>
            <a:off x="838080" y="21600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4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4"/>
          <p:cNvSpPr txBox="1"/>
          <p:nvPr>
            <p:ph idx="2" type="body"/>
          </p:nvPr>
        </p:nvSpPr>
        <p:spPr>
          <a:xfrm>
            <a:off x="622620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4"/>
          <p:cNvSpPr txBox="1"/>
          <p:nvPr>
            <p:ph idx="3" type="body"/>
          </p:nvPr>
        </p:nvSpPr>
        <p:spPr>
          <a:xfrm>
            <a:off x="83808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8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8"/>
          <p:cNvSpPr txBox="1"/>
          <p:nvPr>
            <p:ph idx="1" type="subTitle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5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5"/>
          <p:cNvSpPr txBox="1"/>
          <p:nvPr>
            <p:ph idx="1" type="body"/>
          </p:nvPr>
        </p:nvSpPr>
        <p:spPr>
          <a:xfrm>
            <a:off x="83808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5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5"/>
          <p:cNvSpPr txBox="1"/>
          <p:nvPr>
            <p:ph idx="3" type="body"/>
          </p:nvPr>
        </p:nvSpPr>
        <p:spPr>
          <a:xfrm>
            <a:off x="622620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6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6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6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6"/>
          <p:cNvSpPr txBox="1"/>
          <p:nvPr>
            <p:ph idx="3" type="body"/>
          </p:nvPr>
        </p:nvSpPr>
        <p:spPr>
          <a:xfrm>
            <a:off x="838080" y="407412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7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7"/>
          <p:cNvSpPr txBox="1"/>
          <p:nvPr>
            <p:ph idx="1" type="body"/>
          </p:nvPr>
        </p:nvSpPr>
        <p:spPr>
          <a:xfrm>
            <a:off x="838080" y="18014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37"/>
          <p:cNvSpPr txBox="1"/>
          <p:nvPr>
            <p:ph idx="2" type="body"/>
          </p:nvPr>
        </p:nvSpPr>
        <p:spPr>
          <a:xfrm>
            <a:off x="838080" y="407412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8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8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8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8"/>
          <p:cNvSpPr txBox="1"/>
          <p:nvPr>
            <p:ph idx="3" type="body"/>
          </p:nvPr>
        </p:nvSpPr>
        <p:spPr>
          <a:xfrm>
            <a:off x="83808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8"/>
          <p:cNvSpPr txBox="1"/>
          <p:nvPr>
            <p:ph idx="4" type="body"/>
          </p:nvPr>
        </p:nvSpPr>
        <p:spPr>
          <a:xfrm>
            <a:off x="622620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9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9"/>
          <p:cNvSpPr txBox="1"/>
          <p:nvPr>
            <p:ph idx="1" type="body"/>
          </p:nvPr>
        </p:nvSpPr>
        <p:spPr>
          <a:xfrm>
            <a:off x="83808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9"/>
          <p:cNvSpPr txBox="1"/>
          <p:nvPr>
            <p:ph idx="2" type="body"/>
          </p:nvPr>
        </p:nvSpPr>
        <p:spPr>
          <a:xfrm>
            <a:off x="439344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9"/>
          <p:cNvSpPr txBox="1"/>
          <p:nvPr>
            <p:ph idx="3" type="body"/>
          </p:nvPr>
        </p:nvSpPr>
        <p:spPr>
          <a:xfrm>
            <a:off x="794916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9"/>
          <p:cNvSpPr txBox="1"/>
          <p:nvPr>
            <p:ph idx="4" type="body"/>
          </p:nvPr>
        </p:nvSpPr>
        <p:spPr>
          <a:xfrm>
            <a:off x="83808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9"/>
          <p:cNvSpPr txBox="1"/>
          <p:nvPr>
            <p:ph idx="5" type="body"/>
          </p:nvPr>
        </p:nvSpPr>
        <p:spPr>
          <a:xfrm>
            <a:off x="439344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9"/>
          <p:cNvSpPr txBox="1"/>
          <p:nvPr>
            <p:ph idx="6" type="body"/>
          </p:nvPr>
        </p:nvSpPr>
        <p:spPr>
          <a:xfrm>
            <a:off x="794916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0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0"/>
          <p:cNvSpPr txBox="1"/>
          <p:nvPr>
            <p:ph idx="1" type="subTitle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1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41"/>
          <p:cNvSpPr txBox="1"/>
          <p:nvPr>
            <p:ph idx="1" type="body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2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42"/>
          <p:cNvSpPr txBox="1"/>
          <p:nvPr>
            <p:ph idx="1" type="body"/>
          </p:nvPr>
        </p:nvSpPr>
        <p:spPr>
          <a:xfrm>
            <a:off x="83808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42"/>
          <p:cNvSpPr txBox="1"/>
          <p:nvPr>
            <p:ph idx="2" type="body"/>
          </p:nvPr>
        </p:nvSpPr>
        <p:spPr>
          <a:xfrm>
            <a:off x="622620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body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4"/>
          <p:cNvSpPr txBox="1"/>
          <p:nvPr>
            <p:ph idx="1" type="subTitle"/>
          </p:nvPr>
        </p:nvSpPr>
        <p:spPr>
          <a:xfrm>
            <a:off x="838080" y="21600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5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45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45"/>
          <p:cNvSpPr txBox="1"/>
          <p:nvPr>
            <p:ph idx="2" type="body"/>
          </p:nvPr>
        </p:nvSpPr>
        <p:spPr>
          <a:xfrm>
            <a:off x="622620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45"/>
          <p:cNvSpPr txBox="1"/>
          <p:nvPr>
            <p:ph idx="3" type="body"/>
          </p:nvPr>
        </p:nvSpPr>
        <p:spPr>
          <a:xfrm>
            <a:off x="83808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6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46"/>
          <p:cNvSpPr txBox="1"/>
          <p:nvPr>
            <p:ph idx="1" type="body"/>
          </p:nvPr>
        </p:nvSpPr>
        <p:spPr>
          <a:xfrm>
            <a:off x="83808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46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46"/>
          <p:cNvSpPr txBox="1"/>
          <p:nvPr>
            <p:ph idx="3" type="body"/>
          </p:nvPr>
        </p:nvSpPr>
        <p:spPr>
          <a:xfrm>
            <a:off x="622620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7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47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47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7"/>
          <p:cNvSpPr txBox="1"/>
          <p:nvPr>
            <p:ph idx="3" type="body"/>
          </p:nvPr>
        </p:nvSpPr>
        <p:spPr>
          <a:xfrm>
            <a:off x="838080" y="407412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8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48"/>
          <p:cNvSpPr txBox="1"/>
          <p:nvPr>
            <p:ph idx="1" type="body"/>
          </p:nvPr>
        </p:nvSpPr>
        <p:spPr>
          <a:xfrm>
            <a:off x="838080" y="18014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8"/>
          <p:cNvSpPr txBox="1"/>
          <p:nvPr>
            <p:ph idx="2" type="body"/>
          </p:nvPr>
        </p:nvSpPr>
        <p:spPr>
          <a:xfrm>
            <a:off x="838080" y="407412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9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9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49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49"/>
          <p:cNvSpPr txBox="1"/>
          <p:nvPr>
            <p:ph idx="3" type="body"/>
          </p:nvPr>
        </p:nvSpPr>
        <p:spPr>
          <a:xfrm>
            <a:off x="83808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49"/>
          <p:cNvSpPr txBox="1"/>
          <p:nvPr>
            <p:ph idx="4" type="body"/>
          </p:nvPr>
        </p:nvSpPr>
        <p:spPr>
          <a:xfrm>
            <a:off x="622620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0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50"/>
          <p:cNvSpPr txBox="1"/>
          <p:nvPr>
            <p:ph idx="1" type="body"/>
          </p:nvPr>
        </p:nvSpPr>
        <p:spPr>
          <a:xfrm>
            <a:off x="83808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50"/>
          <p:cNvSpPr txBox="1"/>
          <p:nvPr>
            <p:ph idx="2" type="body"/>
          </p:nvPr>
        </p:nvSpPr>
        <p:spPr>
          <a:xfrm>
            <a:off x="439344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50"/>
          <p:cNvSpPr txBox="1"/>
          <p:nvPr>
            <p:ph idx="3" type="body"/>
          </p:nvPr>
        </p:nvSpPr>
        <p:spPr>
          <a:xfrm>
            <a:off x="7949160" y="18014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50"/>
          <p:cNvSpPr txBox="1"/>
          <p:nvPr>
            <p:ph idx="4" type="body"/>
          </p:nvPr>
        </p:nvSpPr>
        <p:spPr>
          <a:xfrm>
            <a:off x="83808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50"/>
          <p:cNvSpPr txBox="1"/>
          <p:nvPr>
            <p:ph idx="5" type="body"/>
          </p:nvPr>
        </p:nvSpPr>
        <p:spPr>
          <a:xfrm>
            <a:off x="439344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50"/>
          <p:cNvSpPr txBox="1"/>
          <p:nvPr>
            <p:ph idx="6" type="body"/>
          </p:nvPr>
        </p:nvSpPr>
        <p:spPr>
          <a:xfrm>
            <a:off x="7949160" y="407412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" type="body"/>
          </p:nvPr>
        </p:nvSpPr>
        <p:spPr>
          <a:xfrm>
            <a:off x="83808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2" type="body"/>
          </p:nvPr>
        </p:nvSpPr>
        <p:spPr>
          <a:xfrm>
            <a:off x="622620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idx="1" type="subTitle"/>
          </p:nvPr>
        </p:nvSpPr>
        <p:spPr>
          <a:xfrm>
            <a:off x="838080" y="21600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2" type="body"/>
          </p:nvPr>
        </p:nvSpPr>
        <p:spPr>
          <a:xfrm>
            <a:off x="622620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3"/>
          <p:cNvSpPr txBox="1"/>
          <p:nvPr>
            <p:ph idx="3" type="body"/>
          </p:nvPr>
        </p:nvSpPr>
        <p:spPr>
          <a:xfrm>
            <a:off x="83808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" type="body"/>
          </p:nvPr>
        </p:nvSpPr>
        <p:spPr>
          <a:xfrm>
            <a:off x="838080" y="180144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3" type="body"/>
          </p:nvPr>
        </p:nvSpPr>
        <p:spPr>
          <a:xfrm>
            <a:off x="6226200" y="407412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" type="body"/>
          </p:nvPr>
        </p:nvSpPr>
        <p:spPr>
          <a:xfrm>
            <a:off x="83808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2" type="body"/>
          </p:nvPr>
        </p:nvSpPr>
        <p:spPr>
          <a:xfrm>
            <a:off x="6226200" y="18014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3" type="body"/>
          </p:nvPr>
        </p:nvSpPr>
        <p:spPr>
          <a:xfrm>
            <a:off x="838080" y="407412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9D9D9"/>
            </a:gs>
            <a:gs pos="100000">
              <a:srgbClr val="F6F8FC"/>
            </a:gs>
          </a:gsLst>
          <a:lin ang="135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1D7B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126160" y="2213640"/>
            <a:ext cx="7939800" cy="24303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2"/>
          <p:cNvSpPr/>
          <p:nvPr/>
        </p:nvSpPr>
        <p:spPr>
          <a:xfrm>
            <a:off x="9726120" y="3819240"/>
            <a:ext cx="822600" cy="658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TM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2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9D9D9"/>
            </a:gs>
            <a:gs pos="100000">
              <a:srgbClr val="F6F8FC"/>
            </a:gs>
          </a:gsLst>
          <a:lin ang="13500000" scaled="0"/>
        </a:gra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984240" y="789120"/>
            <a:ext cx="10223280" cy="2280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1" name="Google Shape;61;p14"/>
          <p:cNvSpPr/>
          <p:nvPr/>
        </p:nvSpPr>
        <p:spPr>
          <a:xfrm>
            <a:off x="0" y="5653440"/>
            <a:ext cx="12191760" cy="1228320"/>
          </a:xfrm>
          <a:prstGeom prst="rect">
            <a:avLst/>
          </a:prstGeom>
          <a:solidFill>
            <a:srgbClr val="1D7B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80600" y="6015240"/>
            <a:ext cx="1649160" cy="50508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8009640" y="6036840"/>
            <a:ext cx="389448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OWASP FOUNDATION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2014560" y="6298560"/>
            <a:ext cx="403920" cy="19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TM</a:t>
            </a:r>
            <a:endParaRPr b="0" i="0" sz="7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9D9D9"/>
            </a:gs>
            <a:gs pos="100000">
              <a:srgbClr val="F6F8FC"/>
            </a:gs>
          </a:gsLst>
          <a:lin ang="13500000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8" name="Google Shape;118;p16"/>
          <p:cNvGrpSpPr/>
          <p:nvPr/>
        </p:nvGrpSpPr>
        <p:grpSpPr>
          <a:xfrm>
            <a:off x="0" y="6152760"/>
            <a:ext cx="12191760" cy="704880"/>
            <a:chOff x="0" y="6152760"/>
            <a:chExt cx="12191760" cy="704880"/>
          </a:xfrm>
        </p:grpSpPr>
        <p:sp>
          <p:nvSpPr>
            <p:cNvPr id="119" name="Google Shape;119;p16"/>
            <p:cNvSpPr/>
            <p:nvPr/>
          </p:nvSpPr>
          <p:spPr>
            <a:xfrm>
              <a:off x="0" y="6152760"/>
              <a:ext cx="12191760" cy="70488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838080" y="6311880"/>
              <a:ext cx="3599280" cy="364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b="0" i="0" sz="18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Google Shape;121;p16"/>
          <p:cNvSpPr/>
          <p:nvPr/>
        </p:nvSpPr>
        <p:spPr>
          <a:xfrm>
            <a:off x="254160" y="6283080"/>
            <a:ext cx="11581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github.com/BC-SECURITY/Empire" TargetMode="External"/><Relationship Id="rId4" Type="http://schemas.openxmlformats.org/officeDocument/2006/relationships/hyperlink" Target="https://github.com/BC-SECURITY/Starkille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joubin.jabbari@owasp.org" TargetMode="External"/><Relationship Id="rId4" Type="http://schemas.openxmlformats.org/officeDocument/2006/relationships/hyperlink" Target="mailto:ryan.kozak@owasp.or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bit.ly/3ckwNfI" TargetMode="External"/><Relationship Id="rId4" Type="http://schemas.openxmlformats.org/officeDocument/2006/relationships/hyperlink" Target="https://owasp.org/www-chapter-sacramento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bc-security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"/>
          <p:cNvSpPr txBox="1"/>
          <p:nvPr/>
        </p:nvSpPr>
        <p:spPr>
          <a:xfrm>
            <a:off x="3844475" y="5085925"/>
            <a:ext cx="5766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</a:rPr>
              <a:t>Meeting Starts at 6:05PM</a:t>
            </a: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Empire “Components”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7"/>
          <p:cNvSpPr txBox="1"/>
          <p:nvPr/>
        </p:nvSpPr>
        <p:spPr>
          <a:xfrm>
            <a:off x="686143" y="1371600"/>
            <a:ext cx="10917300" cy="46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194458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5583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Listeners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2007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Similar to Metasploit’s multi/handler,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listens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incoming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connections.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5583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Stagers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2007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 executed on victim machine which connects back to a listener.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5583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Agents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2007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final payload retrieved by the stager...running on a victim machine under control of the C2 server.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5583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Modules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2007" lvl="1" marL="864000" marR="0" rtl="0" algn="l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True power of Empire, easily run code for situational awareness, credentials and privilege escalation, lateral movement, trolling, etc.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5583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Plugins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2007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Custom scripts to add functionality.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5583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Interfaces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2007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Starkiller (uses API), REST API, and Command Line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"/>
          <p:cNvSpPr txBox="1"/>
          <p:nvPr/>
        </p:nvSpPr>
        <p:spPr>
          <a:xfrm>
            <a:off x="838380" y="21600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Empire Installation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5" name="Google Shape;235;p8"/>
          <p:cNvGraphicFramePr/>
          <p:nvPr/>
        </p:nvGraphicFramePr>
        <p:xfrm>
          <a:off x="685800" y="117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{6C464A4D-B446-41CD-9C8D-4C2D3CBBCDCC}</a:tableStyleId>
              </a:tblPr>
              <a:tblGrid>
                <a:gridCol w="3504250"/>
                <a:gridCol w="3504250"/>
                <a:gridCol w="3507125"/>
              </a:tblGrid>
              <a:tr h="1238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</a:tr>
              <a:tr h="266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sudo apt install</a:t>
                      </a:r>
                      <a:r>
                        <a:rPr lang="en-US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powershell-empire</a:t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docker pull bcsecurity/empire:latest</a:t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docker create -v /empire --name data bcsecurity/empire:latest</a:t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docker run -it -p 1337:1337 -p 5000:5000 --volumes-from data</a:t>
                      </a:r>
                      <a:r>
                        <a:rPr lang="en-US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-US" sz="16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bcsecurity/empire:latest</a:t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sudo pip3 install poetry</a:t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git clone --recursive https://github.com/BC-SECURITY/Empire.git</a:t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cd Empire</a:t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sudo ./setup/install.sh</a:t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sudo poetry install</a:t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236" name="Google Shape;236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2175" y="1270262"/>
            <a:ext cx="1341274" cy="106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0815" y="1171397"/>
            <a:ext cx="1445597" cy="126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24225" y="1211338"/>
            <a:ext cx="1187476" cy="118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9"/>
          <p:cNvSpPr txBox="1"/>
          <p:nvPr/>
        </p:nvSpPr>
        <p:spPr>
          <a:xfrm>
            <a:off x="838080" y="1801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Duration – 30 min(ish)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0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b="1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0"/>
          <p:cNvSpPr txBox="1"/>
          <p:nvPr/>
        </p:nvSpPr>
        <p:spPr>
          <a:xfrm>
            <a:off x="838080" y="1431015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Empire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a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great post exploitation framework and C2 server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Built for attackers, defenders, researchers, and so on.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Many options to create listeners (http, Dropbox, OneDrive, etc).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Many options to create stagers (a whole lot).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Modules are Powershell, Python 3.x, or C#.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Modules for persistence, privilege escalation, credential harvesting, situational awareness, trolling, data collection, etc.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1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1"/>
          <p:cNvSpPr txBox="1"/>
          <p:nvPr/>
        </p:nvSpPr>
        <p:spPr>
          <a:xfrm>
            <a:off x="838080" y="1440965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1D7BD7"/>
              </a:buClr>
              <a:buSzPts val="1260"/>
              <a:buFont typeface="Noto Sans Symbols"/>
              <a:buChar char="●"/>
            </a:pPr>
            <a:r>
              <a:rPr b="0" i="0" lang="en-US" sz="2800" u="sng" cap="none" strike="noStrike">
                <a:solidFill>
                  <a:srgbClr val="1D7BD7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https://github.com/BC-SECURITY/Empire</a:t>
            </a:r>
            <a:endParaRPr b="0" i="0" sz="2800" u="none" cap="none" strike="noStrike">
              <a:solidFill>
                <a:srgbClr val="1D7B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999" lvl="0" marL="431999" marR="0" rtl="0" algn="l">
              <a:spcBef>
                <a:spcPts val="1414"/>
              </a:spcBef>
              <a:spcAft>
                <a:spcPts val="0"/>
              </a:spcAft>
              <a:buClr>
                <a:srgbClr val="1D7BD7"/>
              </a:buClr>
              <a:buSzPts val="1260"/>
              <a:buFont typeface="Noto Sans Symbols"/>
              <a:buChar char="●"/>
            </a:pPr>
            <a:r>
              <a:rPr b="0" i="0" lang="en-US" sz="2800" u="sng" cap="none" strike="noStrike">
                <a:solidFill>
                  <a:srgbClr val="1D7BD7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https://github.com/BC-SECURITY/Starkiller</a:t>
            </a:r>
            <a:endParaRPr sz="2800">
              <a:solidFill>
                <a:srgbClr val="1D7B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1414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1D7BD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"/>
          <p:cNvSpPr txBox="1"/>
          <p:nvPr/>
        </p:nvSpPr>
        <p:spPr>
          <a:xfrm>
            <a:off x="984240" y="789120"/>
            <a:ext cx="10223280" cy="2280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OWASP Sacramento</a:t>
            </a:r>
            <a:endParaRPr b="0" i="0" sz="6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984240" y="3429000"/>
            <a:ext cx="10223280" cy="1361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Ryan Kozak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August 2021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"/>
          <p:cNvSpPr txBox="1"/>
          <p:nvPr/>
        </p:nvSpPr>
        <p:spPr>
          <a:xfrm>
            <a:off x="686526" y="1371600"/>
            <a:ext cx="7820700" cy="40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AutoNum type="arabicParenR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Community Topics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Call for Presentations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OWASP Slack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arenR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Empire Framework Introduction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arenR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Empire Demo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b618f3862_0_0"/>
          <p:cNvSpPr txBox="1"/>
          <p:nvPr/>
        </p:nvSpPr>
        <p:spPr>
          <a:xfrm>
            <a:off x="838080" y="21600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OWASP Community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eb618f3862_0_0"/>
          <p:cNvSpPr txBox="1"/>
          <p:nvPr/>
        </p:nvSpPr>
        <p:spPr>
          <a:xfrm>
            <a:off x="627825" y="1461700"/>
            <a:ext cx="10515300" cy="43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Call for Presentations: </a:t>
            </a: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September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October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(likely virtual events)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	If you’d like to present (or know someone else who would) at the OWASP Sacramento Chapter’s September or October meetings, please email us your topic.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You don’t need to be an expert!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Joubin: </a:t>
            </a:r>
            <a:r>
              <a:rPr lang="en-US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joubin.jabbari@owasp.org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Ryan:    </a:t>
            </a:r>
            <a:r>
              <a:rPr lang="en-US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ryan.kozak@owasp.org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spcBef>
                <a:spcPts val="1134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87564b2bf_0_4"/>
          <p:cNvSpPr txBox="1"/>
          <p:nvPr/>
        </p:nvSpPr>
        <p:spPr>
          <a:xfrm>
            <a:off x="838080" y="21600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OWASP Community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b87564b2bf_0_4"/>
          <p:cNvSpPr txBox="1"/>
          <p:nvPr/>
        </p:nvSpPr>
        <p:spPr>
          <a:xfrm>
            <a:off x="838080" y="183744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OWASP Slack</a:t>
            </a:r>
            <a:endParaRPr b="0" i="0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999" lvl="1" marL="8640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https://bit.ly/3ckwNfI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999" lvl="1" marL="8640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 go to our Chapter page: </a:t>
            </a:r>
            <a:r>
              <a:rPr b="0" i="0" lang="en-US" sz="28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OWASP Sacramento CA Local Chapter Meetup | OWASP Foundation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Empire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286000"/>
            <a:ext cx="12212281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5"/>
          <p:cNvSpPr txBox="1"/>
          <p:nvPr/>
        </p:nvSpPr>
        <p:spPr>
          <a:xfrm>
            <a:off x="457200" y="2514600"/>
            <a:ext cx="5333760" cy="318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eb8bd2c845_0_1"/>
          <p:cNvSpPr txBox="1"/>
          <p:nvPr/>
        </p:nvSpPr>
        <p:spPr>
          <a:xfrm>
            <a:off x="838080" y="21600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latin typeface="Calibri"/>
                <a:ea typeface="Calibri"/>
                <a:cs typeface="Calibri"/>
                <a:sym typeface="Calibri"/>
              </a:rPr>
              <a:t>Disclaimers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eb8bd2c845_0_1"/>
          <p:cNvSpPr txBox="1"/>
          <p:nvPr/>
        </p:nvSpPr>
        <p:spPr>
          <a:xfrm>
            <a:off x="838075" y="2135799"/>
            <a:ext cx="10515300" cy="3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I’m not an expert on this tool.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use this tool to do bad stuff.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1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1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"/>
          <p:cNvSpPr txBox="1"/>
          <p:nvPr/>
        </p:nvSpPr>
        <p:spPr>
          <a:xfrm>
            <a:off x="838080" y="216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Post-Exploitation Framework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6"/>
          <p:cNvSpPr txBox="1"/>
          <p:nvPr/>
        </p:nvSpPr>
        <p:spPr>
          <a:xfrm>
            <a:off x="838080" y="15415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Empire?</a:t>
            </a:r>
            <a:endParaRPr b="1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Empire 4 is a post-exploitation framework that includes a pure-PowerShell Windows agents, Python 3.x Linux/OS X agents, and C# agents. </a:t>
            </a:r>
            <a:endParaRPr b="0" i="1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is the merger of the previous PowerShell Empire and Python EmPyre projects. </a:t>
            </a:r>
            <a:endParaRPr b="0" i="1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Original Developers: @harmj0y,@sixdub, and @enigma0x3 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Currently Maintained by </a:t>
            </a:r>
            <a:r>
              <a:rPr lang="en-US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BC Security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i="1" lang="en-US" sz="2800">
                <a:solidFill>
                  <a:srgbClr val="EEEEEE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i="1" sz="2800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1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b87564b2bf_0_10"/>
          <p:cNvSpPr txBox="1"/>
          <p:nvPr/>
        </p:nvSpPr>
        <p:spPr>
          <a:xfrm>
            <a:off x="838080" y="216000"/>
            <a:ext cx="105153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Post-Exploitation Framework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b87564b2bf_0_10"/>
          <p:cNvSpPr txBox="1"/>
          <p:nvPr/>
        </p:nvSpPr>
        <p:spPr>
          <a:xfrm>
            <a:off x="838080" y="1541520"/>
            <a:ext cx="10515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Empire for?</a:t>
            </a:r>
            <a:endParaRPr b="0" i="1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 Teams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Penetration Testers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rgbClr val="674EA7"/>
                </a:solidFill>
                <a:latin typeface="Calibri"/>
                <a:ea typeface="Calibri"/>
                <a:cs typeface="Calibri"/>
                <a:sym typeface="Calibri"/>
              </a:rPr>
              <a:t>Purple Teams</a:t>
            </a:r>
            <a:endParaRPr sz="2800">
              <a:solidFill>
                <a:srgbClr val="674EA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800">
                <a:solidFill>
                  <a:srgbClr val="1D7BD7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28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2800">
                <a:solidFill>
                  <a:srgbClr val="8E7CC3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ous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28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1" sz="2800" u="none" cap="none" strike="noStrike">
              <a:solidFill>
                <a:srgbClr val="EEEE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2021-03-25T22:44:50Z</dcterms:created>
  <dc:creator>Joubin Jabbari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0x010100F57D50674ECA7045A28F7B790FC42FAC</vt:lpwstr>
  </property>
  <property fmtid="{D5CDD505-2E9C-101B-9397-08002B2CF9AE}" pid="3" name="MMClips">
    <vt:i4>1</vt:i4>
  </property>
  <property fmtid="{D5CDD505-2E9C-101B-9397-08002B2CF9AE}" pid="4" name="PresentationFormat">
    <vt:lpwstr>Widescreen</vt:lpwstr>
  </property>
  <property fmtid="{D5CDD505-2E9C-101B-9397-08002B2CF9AE}" pid="5" name="Slides">
    <vt:i4>16</vt:i4>
  </property>
</Properties>
</file>