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45720" y="-45720"/>
            <a:ext cx="12289536" cy="1554480"/>
          </a:xfrm>
          <a:prstGeom prst="rect">
            <a:avLst/>
          </a:prstGeom>
          <a:solidFill>
            <a:srgbClr val="13395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310896"/>
            <a:ext cx="9601200" cy="731520"/>
          </a:xfrm>
          <a:prstGeom prst="rect">
            <a:avLst/>
          </a:prstGeom>
          <a:noFill/>
        </p:spPr>
        <p:txBody>
          <a:bodyPr wrap="square" anchor="t" lIns="0" rIns="0" tIns="27432" bIns="27432">
            <a:spAutoFit/>
          </a:bodyPr>
          <a:lstStyle/>
          <a:p>
            <a:pPr algn="l"/>
            <a:r>
              <a:rPr sz="3400" b="1">
                <a:solidFill>
                  <a:srgbClr val="FFFFFF"/>
                </a:solidFill>
                <a:latin typeface="Calibri"/>
              </a:rPr>
              <a:t>OWASP Agentic Skills Top 10</a:t>
            </a:r>
          </a:p>
        </p:txBody>
      </p:sp>
      <p:sp>
        <p:nvSpPr>
          <p:cNvPr id="4" name="TextBox 3"/>
          <p:cNvSpPr txBox="1"/>
          <p:nvPr/>
        </p:nvSpPr>
        <p:spPr>
          <a:xfrm>
            <a:off x="566928" y="969264"/>
            <a:ext cx="9601200" cy="411480"/>
          </a:xfrm>
          <a:prstGeom prst="rect">
            <a:avLst/>
          </a:prstGeom>
          <a:noFill/>
        </p:spPr>
        <p:txBody>
          <a:bodyPr wrap="square" anchor="t" lIns="0" rIns="0" tIns="27432" bIns="27432">
            <a:spAutoFit/>
          </a:bodyPr>
          <a:lstStyle/>
          <a:p>
            <a:pPr algn="l"/>
            <a:r>
              <a:rPr sz="1500" b="0">
                <a:solidFill>
                  <a:srgbClr val="C7D3E6"/>
                </a:solidFill>
                <a:latin typeface="Calibri"/>
              </a:rPr>
              <a:t>The 10 most critical security risks for AI agent skills</a:t>
            </a:r>
          </a:p>
        </p:txBody>
      </p:sp>
      <p:pic>
        <p:nvPicPr>
          <p:cNvPr id="5" name="Picture 4" descr="tmprr0vo6kw.png"/>
          <p:cNvPicPr>
            <a:picLocks noChangeAspect="1"/>
          </p:cNvPicPr>
          <p:nvPr/>
        </p:nvPicPr>
        <p:blipFill>
          <a:blip r:embed="rId2"/>
          <a:stretch>
            <a:fillRect/>
          </a:stretch>
        </p:blipFill>
        <p:spPr>
          <a:xfrm>
            <a:off x="10287000" y="457200"/>
            <a:ext cx="1629103" cy="566928"/>
          </a:xfrm>
          <a:prstGeom prst="rect">
            <a:avLst/>
          </a:prstGeom>
        </p:spPr>
      </p:pic>
      <p:sp>
        <p:nvSpPr>
          <p:cNvPr id="6" name="Rounded Rectangle 5"/>
          <p:cNvSpPr/>
          <p:nvPr/>
        </p:nvSpPr>
        <p:spPr>
          <a:xfrm>
            <a:off x="502920" y="1810512"/>
            <a:ext cx="5413248" cy="713232"/>
          </a:xfrm>
          <a:prstGeom prst="roundRect">
            <a:avLst/>
          </a:prstGeom>
          <a:solidFill>
            <a:srgbClr val="FFFFFF"/>
          </a:solidFill>
          <a:ln w="12700">
            <a:solidFill>
              <a:srgbClr val="D8DE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502920" y="1810512"/>
            <a:ext cx="109728" cy="713232"/>
          </a:xfrm>
          <a:prstGeom prst="rect">
            <a:avLst/>
          </a:prstGeom>
          <a:solidFill>
            <a:srgbClr val="C025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58952" y="1920240"/>
            <a:ext cx="1097280" cy="457200"/>
          </a:xfrm>
          <a:prstGeom prst="rect">
            <a:avLst/>
          </a:prstGeom>
          <a:noFill/>
        </p:spPr>
        <p:txBody>
          <a:bodyPr wrap="square" anchor="ctr" lIns="0" rIns="0" tIns="27432" bIns="27432">
            <a:spAutoFit/>
          </a:bodyPr>
          <a:lstStyle/>
          <a:p>
            <a:pPr algn="l"/>
            <a:r>
              <a:rPr sz="1500" b="1">
                <a:solidFill>
                  <a:srgbClr val="C0252B"/>
                </a:solidFill>
                <a:latin typeface="Calibri"/>
              </a:rPr>
              <a:t>AST01</a:t>
            </a:r>
          </a:p>
        </p:txBody>
      </p:sp>
      <p:sp>
        <p:nvSpPr>
          <p:cNvPr id="9" name="TextBox 8"/>
          <p:cNvSpPr txBox="1"/>
          <p:nvPr/>
        </p:nvSpPr>
        <p:spPr>
          <a:xfrm>
            <a:off x="1828800" y="1920240"/>
            <a:ext cx="2944368" cy="502920"/>
          </a:xfrm>
          <a:prstGeom prst="rect">
            <a:avLst/>
          </a:prstGeom>
          <a:noFill/>
        </p:spPr>
        <p:txBody>
          <a:bodyPr wrap="square" anchor="ctr" lIns="0" rIns="0" tIns="27432" bIns="27432">
            <a:spAutoFit/>
          </a:bodyPr>
          <a:lstStyle/>
          <a:p>
            <a:pPr algn="l"/>
            <a:r>
              <a:rPr sz="1400" b="1">
                <a:solidFill>
                  <a:srgbClr val="1F2937"/>
                </a:solidFill>
                <a:latin typeface="Calibri"/>
              </a:rPr>
              <a:t>Malicious Skills</a:t>
            </a:r>
          </a:p>
        </p:txBody>
      </p:sp>
      <p:sp>
        <p:nvSpPr>
          <p:cNvPr id="10" name="Rounded Rectangle 9"/>
          <p:cNvSpPr/>
          <p:nvPr/>
        </p:nvSpPr>
        <p:spPr>
          <a:xfrm>
            <a:off x="4837176" y="2011680"/>
            <a:ext cx="932688" cy="310896"/>
          </a:xfrm>
          <a:prstGeom prst="roundRect">
            <a:avLst/>
          </a:prstGeom>
          <a:solidFill>
            <a:srgbClr val="C0252B"/>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lIns="45720" rIns="45720" tIns="27432" bIns="27432"/>
          <a:lstStyle/>
          <a:p>
            <a:pPr algn="ctr"/>
            <a:r>
              <a:rPr sz="1100" b="1">
                <a:solidFill>
                  <a:srgbClr val="FFFFFF"/>
                </a:solidFill>
                <a:latin typeface="Calibri"/>
              </a:rPr>
              <a:t>CRITICAL</a:t>
            </a:r>
          </a:p>
        </p:txBody>
      </p:sp>
      <p:sp>
        <p:nvSpPr>
          <p:cNvPr id="11" name="Rounded Rectangle 10"/>
          <p:cNvSpPr/>
          <p:nvPr/>
        </p:nvSpPr>
        <p:spPr>
          <a:xfrm>
            <a:off x="502920" y="2651760"/>
            <a:ext cx="5413248" cy="713232"/>
          </a:xfrm>
          <a:prstGeom prst="roundRect">
            <a:avLst/>
          </a:prstGeom>
          <a:solidFill>
            <a:srgbClr val="FFFFFF"/>
          </a:solidFill>
          <a:ln w="12700">
            <a:solidFill>
              <a:srgbClr val="D8DE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502920" y="2651760"/>
            <a:ext cx="109728" cy="713232"/>
          </a:xfrm>
          <a:prstGeom prst="rect">
            <a:avLst/>
          </a:prstGeom>
          <a:solidFill>
            <a:srgbClr val="C025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58952" y="2761488"/>
            <a:ext cx="1097280" cy="457200"/>
          </a:xfrm>
          <a:prstGeom prst="rect">
            <a:avLst/>
          </a:prstGeom>
          <a:noFill/>
        </p:spPr>
        <p:txBody>
          <a:bodyPr wrap="square" anchor="ctr" lIns="0" rIns="0" tIns="27432" bIns="27432">
            <a:spAutoFit/>
          </a:bodyPr>
          <a:lstStyle/>
          <a:p>
            <a:pPr algn="l"/>
            <a:r>
              <a:rPr sz="1500" b="1">
                <a:solidFill>
                  <a:srgbClr val="C0252B"/>
                </a:solidFill>
                <a:latin typeface="Calibri"/>
              </a:rPr>
              <a:t>AST02</a:t>
            </a:r>
          </a:p>
        </p:txBody>
      </p:sp>
      <p:sp>
        <p:nvSpPr>
          <p:cNvPr id="14" name="TextBox 13"/>
          <p:cNvSpPr txBox="1"/>
          <p:nvPr/>
        </p:nvSpPr>
        <p:spPr>
          <a:xfrm>
            <a:off x="1828800" y="2761488"/>
            <a:ext cx="2944368" cy="502920"/>
          </a:xfrm>
          <a:prstGeom prst="rect">
            <a:avLst/>
          </a:prstGeom>
          <a:noFill/>
        </p:spPr>
        <p:txBody>
          <a:bodyPr wrap="square" anchor="ctr" lIns="0" rIns="0" tIns="27432" bIns="27432">
            <a:spAutoFit/>
          </a:bodyPr>
          <a:lstStyle/>
          <a:p>
            <a:pPr algn="l"/>
            <a:r>
              <a:rPr sz="1400" b="1">
                <a:solidFill>
                  <a:srgbClr val="1F2937"/>
                </a:solidFill>
                <a:latin typeface="Calibri"/>
              </a:rPr>
              <a:t>Supply Chain Compromise</a:t>
            </a:r>
          </a:p>
        </p:txBody>
      </p:sp>
      <p:sp>
        <p:nvSpPr>
          <p:cNvPr id="15" name="Rounded Rectangle 14"/>
          <p:cNvSpPr/>
          <p:nvPr/>
        </p:nvSpPr>
        <p:spPr>
          <a:xfrm>
            <a:off x="4837176" y="2852928"/>
            <a:ext cx="932688" cy="310896"/>
          </a:xfrm>
          <a:prstGeom prst="roundRect">
            <a:avLst/>
          </a:prstGeom>
          <a:solidFill>
            <a:srgbClr val="C0252B"/>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lIns="45720" rIns="45720" tIns="27432" bIns="27432"/>
          <a:lstStyle/>
          <a:p>
            <a:pPr algn="ctr"/>
            <a:r>
              <a:rPr sz="1100" b="1">
                <a:solidFill>
                  <a:srgbClr val="FFFFFF"/>
                </a:solidFill>
                <a:latin typeface="Calibri"/>
              </a:rPr>
              <a:t>CRITICAL</a:t>
            </a:r>
          </a:p>
        </p:txBody>
      </p:sp>
      <p:sp>
        <p:nvSpPr>
          <p:cNvPr id="16" name="Rounded Rectangle 15"/>
          <p:cNvSpPr/>
          <p:nvPr/>
        </p:nvSpPr>
        <p:spPr>
          <a:xfrm>
            <a:off x="502920" y="3493008"/>
            <a:ext cx="5413248" cy="713232"/>
          </a:xfrm>
          <a:prstGeom prst="roundRect">
            <a:avLst/>
          </a:prstGeom>
          <a:solidFill>
            <a:srgbClr val="FFFFFF"/>
          </a:solidFill>
          <a:ln w="12700">
            <a:solidFill>
              <a:srgbClr val="D8DE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Rectangle 16"/>
          <p:cNvSpPr/>
          <p:nvPr/>
        </p:nvSpPr>
        <p:spPr>
          <a:xfrm>
            <a:off x="502920" y="3493008"/>
            <a:ext cx="109728" cy="713232"/>
          </a:xfrm>
          <a:prstGeom prst="rect">
            <a:avLst/>
          </a:prstGeom>
          <a:solidFill>
            <a:srgbClr val="D9701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758952" y="3602736"/>
            <a:ext cx="1097280" cy="457200"/>
          </a:xfrm>
          <a:prstGeom prst="rect">
            <a:avLst/>
          </a:prstGeom>
          <a:noFill/>
        </p:spPr>
        <p:txBody>
          <a:bodyPr wrap="square" anchor="ctr" lIns="0" rIns="0" tIns="27432" bIns="27432">
            <a:spAutoFit/>
          </a:bodyPr>
          <a:lstStyle/>
          <a:p>
            <a:pPr algn="l"/>
            <a:r>
              <a:rPr sz="1500" b="1">
                <a:solidFill>
                  <a:srgbClr val="D9701B"/>
                </a:solidFill>
                <a:latin typeface="Calibri"/>
              </a:rPr>
              <a:t>AST03</a:t>
            </a:r>
          </a:p>
        </p:txBody>
      </p:sp>
      <p:sp>
        <p:nvSpPr>
          <p:cNvPr id="19" name="TextBox 18"/>
          <p:cNvSpPr txBox="1"/>
          <p:nvPr/>
        </p:nvSpPr>
        <p:spPr>
          <a:xfrm>
            <a:off x="1828800" y="3602736"/>
            <a:ext cx="2944368" cy="502920"/>
          </a:xfrm>
          <a:prstGeom prst="rect">
            <a:avLst/>
          </a:prstGeom>
          <a:noFill/>
        </p:spPr>
        <p:txBody>
          <a:bodyPr wrap="square" anchor="ctr" lIns="0" rIns="0" tIns="27432" bIns="27432">
            <a:spAutoFit/>
          </a:bodyPr>
          <a:lstStyle/>
          <a:p>
            <a:pPr algn="l"/>
            <a:r>
              <a:rPr sz="1400" b="1">
                <a:solidFill>
                  <a:srgbClr val="1F2937"/>
                </a:solidFill>
                <a:latin typeface="Calibri"/>
              </a:rPr>
              <a:t>Over-Privileged Skills</a:t>
            </a:r>
          </a:p>
        </p:txBody>
      </p:sp>
      <p:sp>
        <p:nvSpPr>
          <p:cNvPr id="20" name="Rounded Rectangle 19"/>
          <p:cNvSpPr/>
          <p:nvPr/>
        </p:nvSpPr>
        <p:spPr>
          <a:xfrm>
            <a:off x="4837176" y="3694176"/>
            <a:ext cx="932688" cy="310896"/>
          </a:xfrm>
          <a:prstGeom prst="roundRect">
            <a:avLst/>
          </a:prstGeom>
          <a:solidFill>
            <a:srgbClr val="D9701B"/>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lIns="45720" rIns="45720" tIns="27432" bIns="27432"/>
          <a:lstStyle/>
          <a:p>
            <a:pPr algn="ctr"/>
            <a:r>
              <a:rPr sz="1100" b="1">
                <a:solidFill>
                  <a:srgbClr val="FFFFFF"/>
                </a:solidFill>
                <a:latin typeface="Calibri"/>
              </a:rPr>
              <a:t>HIGH</a:t>
            </a:r>
          </a:p>
        </p:txBody>
      </p:sp>
      <p:sp>
        <p:nvSpPr>
          <p:cNvPr id="21" name="Rounded Rectangle 20"/>
          <p:cNvSpPr/>
          <p:nvPr/>
        </p:nvSpPr>
        <p:spPr>
          <a:xfrm>
            <a:off x="502920" y="4334256"/>
            <a:ext cx="5413248" cy="713232"/>
          </a:xfrm>
          <a:prstGeom prst="roundRect">
            <a:avLst/>
          </a:prstGeom>
          <a:solidFill>
            <a:srgbClr val="FFFFFF"/>
          </a:solidFill>
          <a:ln w="12700">
            <a:solidFill>
              <a:srgbClr val="D8DE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Rectangle 21"/>
          <p:cNvSpPr/>
          <p:nvPr/>
        </p:nvSpPr>
        <p:spPr>
          <a:xfrm>
            <a:off x="502920" y="4334256"/>
            <a:ext cx="109728" cy="713232"/>
          </a:xfrm>
          <a:prstGeom prst="rect">
            <a:avLst/>
          </a:prstGeom>
          <a:solidFill>
            <a:srgbClr val="D9701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758952" y="4443984"/>
            <a:ext cx="1097280" cy="457200"/>
          </a:xfrm>
          <a:prstGeom prst="rect">
            <a:avLst/>
          </a:prstGeom>
          <a:noFill/>
        </p:spPr>
        <p:txBody>
          <a:bodyPr wrap="square" anchor="ctr" lIns="0" rIns="0" tIns="27432" bIns="27432">
            <a:spAutoFit/>
          </a:bodyPr>
          <a:lstStyle/>
          <a:p>
            <a:pPr algn="l"/>
            <a:r>
              <a:rPr sz="1500" b="1">
                <a:solidFill>
                  <a:srgbClr val="D9701B"/>
                </a:solidFill>
                <a:latin typeface="Calibri"/>
              </a:rPr>
              <a:t>AST04</a:t>
            </a:r>
          </a:p>
        </p:txBody>
      </p:sp>
      <p:sp>
        <p:nvSpPr>
          <p:cNvPr id="24" name="TextBox 23"/>
          <p:cNvSpPr txBox="1"/>
          <p:nvPr/>
        </p:nvSpPr>
        <p:spPr>
          <a:xfrm>
            <a:off x="1828800" y="4443984"/>
            <a:ext cx="2944368" cy="502920"/>
          </a:xfrm>
          <a:prstGeom prst="rect">
            <a:avLst/>
          </a:prstGeom>
          <a:noFill/>
        </p:spPr>
        <p:txBody>
          <a:bodyPr wrap="square" anchor="ctr" lIns="0" rIns="0" tIns="27432" bIns="27432">
            <a:spAutoFit/>
          </a:bodyPr>
          <a:lstStyle/>
          <a:p>
            <a:pPr algn="l"/>
            <a:r>
              <a:rPr sz="1400" b="1">
                <a:solidFill>
                  <a:srgbClr val="1F2937"/>
                </a:solidFill>
                <a:latin typeface="Calibri"/>
              </a:rPr>
              <a:t>Insecure Metadata</a:t>
            </a:r>
          </a:p>
        </p:txBody>
      </p:sp>
      <p:sp>
        <p:nvSpPr>
          <p:cNvPr id="25" name="Rounded Rectangle 24"/>
          <p:cNvSpPr/>
          <p:nvPr/>
        </p:nvSpPr>
        <p:spPr>
          <a:xfrm>
            <a:off x="4837176" y="4535424"/>
            <a:ext cx="932688" cy="310896"/>
          </a:xfrm>
          <a:prstGeom prst="roundRect">
            <a:avLst/>
          </a:prstGeom>
          <a:solidFill>
            <a:srgbClr val="D9701B"/>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lIns="45720" rIns="45720" tIns="27432" bIns="27432"/>
          <a:lstStyle/>
          <a:p>
            <a:pPr algn="ctr"/>
            <a:r>
              <a:rPr sz="1100" b="1">
                <a:solidFill>
                  <a:srgbClr val="FFFFFF"/>
                </a:solidFill>
                <a:latin typeface="Calibri"/>
              </a:rPr>
              <a:t>HIGH</a:t>
            </a:r>
          </a:p>
        </p:txBody>
      </p:sp>
      <p:sp>
        <p:nvSpPr>
          <p:cNvPr id="26" name="Rounded Rectangle 25"/>
          <p:cNvSpPr/>
          <p:nvPr/>
        </p:nvSpPr>
        <p:spPr>
          <a:xfrm>
            <a:off x="502920" y="5175504"/>
            <a:ext cx="5413248" cy="713232"/>
          </a:xfrm>
          <a:prstGeom prst="roundRect">
            <a:avLst/>
          </a:prstGeom>
          <a:solidFill>
            <a:srgbClr val="FFFFFF"/>
          </a:solidFill>
          <a:ln w="12700">
            <a:solidFill>
              <a:srgbClr val="D8DE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Rectangle 26"/>
          <p:cNvSpPr/>
          <p:nvPr/>
        </p:nvSpPr>
        <p:spPr>
          <a:xfrm>
            <a:off x="502920" y="5175504"/>
            <a:ext cx="109728" cy="713232"/>
          </a:xfrm>
          <a:prstGeom prst="rect">
            <a:avLst/>
          </a:prstGeom>
          <a:solidFill>
            <a:srgbClr val="D9701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758952" y="5285232"/>
            <a:ext cx="1097280" cy="457200"/>
          </a:xfrm>
          <a:prstGeom prst="rect">
            <a:avLst/>
          </a:prstGeom>
          <a:noFill/>
        </p:spPr>
        <p:txBody>
          <a:bodyPr wrap="square" anchor="ctr" lIns="0" rIns="0" tIns="27432" bIns="27432">
            <a:spAutoFit/>
          </a:bodyPr>
          <a:lstStyle/>
          <a:p>
            <a:pPr algn="l"/>
            <a:r>
              <a:rPr sz="1500" b="1">
                <a:solidFill>
                  <a:srgbClr val="D9701B"/>
                </a:solidFill>
                <a:latin typeface="Calibri"/>
              </a:rPr>
              <a:t>AST05</a:t>
            </a:r>
          </a:p>
        </p:txBody>
      </p:sp>
      <p:sp>
        <p:nvSpPr>
          <p:cNvPr id="29" name="TextBox 28"/>
          <p:cNvSpPr txBox="1"/>
          <p:nvPr/>
        </p:nvSpPr>
        <p:spPr>
          <a:xfrm>
            <a:off x="1828800" y="5285232"/>
            <a:ext cx="2944368" cy="502920"/>
          </a:xfrm>
          <a:prstGeom prst="rect">
            <a:avLst/>
          </a:prstGeom>
          <a:noFill/>
        </p:spPr>
        <p:txBody>
          <a:bodyPr wrap="square" anchor="ctr" lIns="0" rIns="0" tIns="27432" bIns="27432">
            <a:spAutoFit/>
          </a:bodyPr>
          <a:lstStyle/>
          <a:p>
            <a:pPr algn="l"/>
            <a:r>
              <a:rPr sz="1400" b="1">
                <a:solidFill>
                  <a:srgbClr val="1F2937"/>
                </a:solidFill>
                <a:latin typeface="Calibri"/>
              </a:rPr>
              <a:t>Unsafe Deserialization</a:t>
            </a:r>
          </a:p>
        </p:txBody>
      </p:sp>
      <p:sp>
        <p:nvSpPr>
          <p:cNvPr id="30" name="Rounded Rectangle 29"/>
          <p:cNvSpPr/>
          <p:nvPr/>
        </p:nvSpPr>
        <p:spPr>
          <a:xfrm>
            <a:off x="4837176" y="5376672"/>
            <a:ext cx="932688" cy="310896"/>
          </a:xfrm>
          <a:prstGeom prst="roundRect">
            <a:avLst/>
          </a:prstGeom>
          <a:solidFill>
            <a:srgbClr val="D9701B"/>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lIns="45720" rIns="45720" tIns="27432" bIns="27432"/>
          <a:lstStyle/>
          <a:p>
            <a:pPr algn="ctr"/>
            <a:r>
              <a:rPr sz="1100" b="1">
                <a:solidFill>
                  <a:srgbClr val="FFFFFF"/>
                </a:solidFill>
                <a:latin typeface="Calibri"/>
              </a:rPr>
              <a:t>HIGH</a:t>
            </a:r>
          </a:p>
        </p:txBody>
      </p:sp>
      <p:sp>
        <p:nvSpPr>
          <p:cNvPr id="31" name="Rounded Rectangle 30"/>
          <p:cNvSpPr/>
          <p:nvPr/>
        </p:nvSpPr>
        <p:spPr>
          <a:xfrm>
            <a:off x="6263640" y="1810512"/>
            <a:ext cx="5413248" cy="713232"/>
          </a:xfrm>
          <a:prstGeom prst="roundRect">
            <a:avLst/>
          </a:prstGeom>
          <a:solidFill>
            <a:srgbClr val="FFFFFF"/>
          </a:solidFill>
          <a:ln w="12700">
            <a:solidFill>
              <a:srgbClr val="D8DE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Rectangle 31"/>
          <p:cNvSpPr/>
          <p:nvPr/>
        </p:nvSpPr>
        <p:spPr>
          <a:xfrm>
            <a:off x="6263640" y="1810512"/>
            <a:ext cx="109728" cy="713232"/>
          </a:xfrm>
          <a:prstGeom prst="rect">
            <a:avLst/>
          </a:prstGeom>
          <a:solidFill>
            <a:srgbClr val="D9701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6519672" y="1920240"/>
            <a:ext cx="1097280" cy="457200"/>
          </a:xfrm>
          <a:prstGeom prst="rect">
            <a:avLst/>
          </a:prstGeom>
          <a:noFill/>
        </p:spPr>
        <p:txBody>
          <a:bodyPr wrap="square" anchor="ctr" lIns="0" rIns="0" tIns="27432" bIns="27432">
            <a:spAutoFit/>
          </a:bodyPr>
          <a:lstStyle/>
          <a:p>
            <a:pPr algn="l"/>
            <a:r>
              <a:rPr sz="1500" b="1">
                <a:solidFill>
                  <a:srgbClr val="D9701B"/>
                </a:solidFill>
                <a:latin typeface="Calibri"/>
              </a:rPr>
              <a:t>AST06</a:t>
            </a:r>
          </a:p>
        </p:txBody>
      </p:sp>
      <p:sp>
        <p:nvSpPr>
          <p:cNvPr id="34" name="TextBox 33"/>
          <p:cNvSpPr txBox="1"/>
          <p:nvPr/>
        </p:nvSpPr>
        <p:spPr>
          <a:xfrm>
            <a:off x="7589519" y="1920240"/>
            <a:ext cx="2944368" cy="502920"/>
          </a:xfrm>
          <a:prstGeom prst="rect">
            <a:avLst/>
          </a:prstGeom>
          <a:noFill/>
        </p:spPr>
        <p:txBody>
          <a:bodyPr wrap="square" anchor="ctr" lIns="0" rIns="0" tIns="27432" bIns="27432">
            <a:spAutoFit/>
          </a:bodyPr>
          <a:lstStyle/>
          <a:p>
            <a:pPr algn="l"/>
            <a:r>
              <a:rPr sz="1400" b="1">
                <a:solidFill>
                  <a:srgbClr val="1F2937"/>
                </a:solidFill>
                <a:latin typeface="Calibri"/>
              </a:rPr>
              <a:t>Weak Isolation</a:t>
            </a:r>
          </a:p>
        </p:txBody>
      </p:sp>
      <p:sp>
        <p:nvSpPr>
          <p:cNvPr id="35" name="Rounded Rectangle 34"/>
          <p:cNvSpPr/>
          <p:nvPr/>
        </p:nvSpPr>
        <p:spPr>
          <a:xfrm>
            <a:off x="10597896" y="2011680"/>
            <a:ext cx="932688" cy="310896"/>
          </a:xfrm>
          <a:prstGeom prst="roundRect">
            <a:avLst/>
          </a:prstGeom>
          <a:solidFill>
            <a:srgbClr val="D9701B"/>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lIns="45720" rIns="45720" tIns="27432" bIns="27432"/>
          <a:lstStyle/>
          <a:p>
            <a:pPr algn="ctr"/>
            <a:r>
              <a:rPr sz="1100" b="1">
                <a:solidFill>
                  <a:srgbClr val="FFFFFF"/>
                </a:solidFill>
                <a:latin typeface="Calibri"/>
              </a:rPr>
              <a:t>HIGH</a:t>
            </a:r>
          </a:p>
        </p:txBody>
      </p:sp>
      <p:sp>
        <p:nvSpPr>
          <p:cNvPr id="36" name="Rounded Rectangle 35"/>
          <p:cNvSpPr/>
          <p:nvPr/>
        </p:nvSpPr>
        <p:spPr>
          <a:xfrm>
            <a:off x="6263640" y="2651760"/>
            <a:ext cx="5413248" cy="713232"/>
          </a:xfrm>
          <a:prstGeom prst="roundRect">
            <a:avLst/>
          </a:prstGeom>
          <a:solidFill>
            <a:srgbClr val="FFFFFF"/>
          </a:solidFill>
          <a:ln w="12700">
            <a:solidFill>
              <a:srgbClr val="D8DE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Rectangle 36"/>
          <p:cNvSpPr/>
          <p:nvPr/>
        </p:nvSpPr>
        <p:spPr>
          <a:xfrm>
            <a:off x="6263640" y="2651760"/>
            <a:ext cx="109728" cy="713232"/>
          </a:xfrm>
          <a:prstGeom prst="rect">
            <a:avLst/>
          </a:prstGeom>
          <a:solidFill>
            <a:srgbClr val="B88A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TextBox 37"/>
          <p:cNvSpPr txBox="1"/>
          <p:nvPr/>
        </p:nvSpPr>
        <p:spPr>
          <a:xfrm>
            <a:off x="6519672" y="2761488"/>
            <a:ext cx="1097280" cy="457200"/>
          </a:xfrm>
          <a:prstGeom prst="rect">
            <a:avLst/>
          </a:prstGeom>
          <a:noFill/>
        </p:spPr>
        <p:txBody>
          <a:bodyPr wrap="square" anchor="ctr" lIns="0" rIns="0" tIns="27432" bIns="27432">
            <a:spAutoFit/>
          </a:bodyPr>
          <a:lstStyle/>
          <a:p>
            <a:pPr algn="l"/>
            <a:r>
              <a:rPr sz="1500" b="1">
                <a:solidFill>
                  <a:srgbClr val="B88A00"/>
                </a:solidFill>
                <a:latin typeface="Calibri"/>
              </a:rPr>
              <a:t>AST07</a:t>
            </a:r>
          </a:p>
        </p:txBody>
      </p:sp>
      <p:sp>
        <p:nvSpPr>
          <p:cNvPr id="39" name="TextBox 38"/>
          <p:cNvSpPr txBox="1"/>
          <p:nvPr/>
        </p:nvSpPr>
        <p:spPr>
          <a:xfrm>
            <a:off x="7589519" y="2761488"/>
            <a:ext cx="2944368" cy="502920"/>
          </a:xfrm>
          <a:prstGeom prst="rect">
            <a:avLst/>
          </a:prstGeom>
          <a:noFill/>
        </p:spPr>
        <p:txBody>
          <a:bodyPr wrap="square" anchor="ctr" lIns="0" rIns="0" tIns="27432" bIns="27432">
            <a:spAutoFit/>
          </a:bodyPr>
          <a:lstStyle/>
          <a:p>
            <a:pPr algn="l"/>
            <a:r>
              <a:rPr sz="1400" b="1">
                <a:solidFill>
                  <a:srgbClr val="1F2937"/>
                </a:solidFill>
                <a:latin typeface="Calibri"/>
              </a:rPr>
              <a:t>Update Drift</a:t>
            </a:r>
          </a:p>
        </p:txBody>
      </p:sp>
      <p:sp>
        <p:nvSpPr>
          <p:cNvPr id="40" name="Rounded Rectangle 39"/>
          <p:cNvSpPr/>
          <p:nvPr/>
        </p:nvSpPr>
        <p:spPr>
          <a:xfrm>
            <a:off x="10597896" y="2852928"/>
            <a:ext cx="932688" cy="310896"/>
          </a:xfrm>
          <a:prstGeom prst="roundRect">
            <a:avLst/>
          </a:prstGeom>
          <a:solidFill>
            <a:srgbClr val="B88A00"/>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lIns="45720" rIns="45720" tIns="27432" bIns="27432"/>
          <a:lstStyle/>
          <a:p>
            <a:pPr algn="ctr"/>
            <a:r>
              <a:rPr sz="1100" b="1">
                <a:solidFill>
                  <a:srgbClr val="FFFFFF"/>
                </a:solidFill>
                <a:latin typeface="Calibri"/>
              </a:rPr>
              <a:t>MEDIUM</a:t>
            </a:r>
          </a:p>
        </p:txBody>
      </p:sp>
      <p:sp>
        <p:nvSpPr>
          <p:cNvPr id="41" name="Rounded Rectangle 40"/>
          <p:cNvSpPr/>
          <p:nvPr/>
        </p:nvSpPr>
        <p:spPr>
          <a:xfrm>
            <a:off x="6263640" y="3493008"/>
            <a:ext cx="5413248" cy="713232"/>
          </a:xfrm>
          <a:prstGeom prst="roundRect">
            <a:avLst/>
          </a:prstGeom>
          <a:solidFill>
            <a:srgbClr val="FFFFFF"/>
          </a:solidFill>
          <a:ln w="12700">
            <a:solidFill>
              <a:srgbClr val="D8DE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2" name="Rectangle 41"/>
          <p:cNvSpPr/>
          <p:nvPr/>
        </p:nvSpPr>
        <p:spPr>
          <a:xfrm>
            <a:off x="6263640" y="3493008"/>
            <a:ext cx="109728" cy="713232"/>
          </a:xfrm>
          <a:prstGeom prst="rect">
            <a:avLst/>
          </a:prstGeom>
          <a:solidFill>
            <a:srgbClr val="B88A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3" name="TextBox 42"/>
          <p:cNvSpPr txBox="1"/>
          <p:nvPr/>
        </p:nvSpPr>
        <p:spPr>
          <a:xfrm>
            <a:off x="6519672" y="3602736"/>
            <a:ext cx="1097280" cy="457200"/>
          </a:xfrm>
          <a:prstGeom prst="rect">
            <a:avLst/>
          </a:prstGeom>
          <a:noFill/>
        </p:spPr>
        <p:txBody>
          <a:bodyPr wrap="square" anchor="ctr" lIns="0" rIns="0" tIns="27432" bIns="27432">
            <a:spAutoFit/>
          </a:bodyPr>
          <a:lstStyle/>
          <a:p>
            <a:pPr algn="l"/>
            <a:r>
              <a:rPr sz="1500" b="1">
                <a:solidFill>
                  <a:srgbClr val="B88A00"/>
                </a:solidFill>
                <a:latin typeface="Calibri"/>
              </a:rPr>
              <a:t>AST08</a:t>
            </a:r>
          </a:p>
        </p:txBody>
      </p:sp>
      <p:sp>
        <p:nvSpPr>
          <p:cNvPr id="44" name="TextBox 43"/>
          <p:cNvSpPr txBox="1"/>
          <p:nvPr/>
        </p:nvSpPr>
        <p:spPr>
          <a:xfrm>
            <a:off x="7589519" y="3602736"/>
            <a:ext cx="2944368" cy="502920"/>
          </a:xfrm>
          <a:prstGeom prst="rect">
            <a:avLst/>
          </a:prstGeom>
          <a:noFill/>
        </p:spPr>
        <p:txBody>
          <a:bodyPr wrap="square" anchor="ctr" lIns="0" rIns="0" tIns="27432" bIns="27432">
            <a:spAutoFit/>
          </a:bodyPr>
          <a:lstStyle/>
          <a:p>
            <a:pPr algn="l"/>
            <a:r>
              <a:rPr sz="1400" b="1">
                <a:solidFill>
                  <a:srgbClr val="1F2937"/>
                </a:solidFill>
                <a:latin typeface="Calibri"/>
              </a:rPr>
              <a:t>Poor Scanning</a:t>
            </a:r>
          </a:p>
        </p:txBody>
      </p:sp>
      <p:sp>
        <p:nvSpPr>
          <p:cNvPr id="45" name="Rounded Rectangle 44"/>
          <p:cNvSpPr/>
          <p:nvPr/>
        </p:nvSpPr>
        <p:spPr>
          <a:xfrm>
            <a:off x="10597896" y="3694176"/>
            <a:ext cx="932688" cy="310896"/>
          </a:xfrm>
          <a:prstGeom prst="roundRect">
            <a:avLst/>
          </a:prstGeom>
          <a:solidFill>
            <a:srgbClr val="B88A00"/>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lIns="45720" rIns="45720" tIns="27432" bIns="27432"/>
          <a:lstStyle/>
          <a:p>
            <a:pPr algn="ctr"/>
            <a:r>
              <a:rPr sz="1100" b="1">
                <a:solidFill>
                  <a:srgbClr val="FFFFFF"/>
                </a:solidFill>
                <a:latin typeface="Calibri"/>
              </a:rPr>
              <a:t>MEDIUM</a:t>
            </a:r>
          </a:p>
        </p:txBody>
      </p:sp>
      <p:sp>
        <p:nvSpPr>
          <p:cNvPr id="46" name="Rounded Rectangle 45"/>
          <p:cNvSpPr/>
          <p:nvPr/>
        </p:nvSpPr>
        <p:spPr>
          <a:xfrm>
            <a:off x="6263640" y="4334256"/>
            <a:ext cx="5413248" cy="713232"/>
          </a:xfrm>
          <a:prstGeom prst="roundRect">
            <a:avLst/>
          </a:prstGeom>
          <a:solidFill>
            <a:srgbClr val="FFFFFF"/>
          </a:solidFill>
          <a:ln w="12700">
            <a:solidFill>
              <a:srgbClr val="D8DE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7" name="Rectangle 46"/>
          <p:cNvSpPr/>
          <p:nvPr/>
        </p:nvSpPr>
        <p:spPr>
          <a:xfrm>
            <a:off x="6263640" y="4334256"/>
            <a:ext cx="109728" cy="713232"/>
          </a:xfrm>
          <a:prstGeom prst="rect">
            <a:avLst/>
          </a:prstGeom>
          <a:solidFill>
            <a:srgbClr val="B88A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8" name="TextBox 47"/>
          <p:cNvSpPr txBox="1"/>
          <p:nvPr/>
        </p:nvSpPr>
        <p:spPr>
          <a:xfrm>
            <a:off x="6519672" y="4443984"/>
            <a:ext cx="1097280" cy="457200"/>
          </a:xfrm>
          <a:prstGeom prst="rect">
            <a:avLst/>
          </a:prstGeom>
          <a:noFill/>
        </p:spPr>
        <p:txBody>
          <a:bodyPr wrap="square" anchor="ctr" lIns="0" rIns="0" tIns="27432" bIns="27432">
            <a:spAutoFit/>
          </a:bodyPr>
          <a:lstStyle/>
          <a:p>
            <a:pPr algn="l"/>
            <a:r>
              <a:rPr sz="1500" b="1">
                <a:solidFill>
                  <a:srgbClr val="B88A00"/>
                </a:solidFill>
                <a:latin typeface="Calibri"/>
              </a:rPr>
              <a:t>AST09</a:t>
            </a:r>
          </a:p>
        </p:txBody>
      </p:sp>
      <p:sp>
        <p:nvSpPr>
          <p:cNvPr id="49" name="TextBox 48"/>
          <p:cNvSpPr txBox="1"/>
          <p:nvPr/>
        </p:nvSpPr>
        <p:spPr>
          <a:xfrm>
            <a:off x="7589519" y="4443984"/>
            <a:ext cx="2944368" cy="502920"/>
          </a:xfrm>
          <a:prstGeom prst="rect">
            <a:avLst/>
          </a:prstGeom>
          <a:noFill/>
        </p:spPr>
        <p:txBody>
          <a:bodyPr wrap="square" anchor="ctr" lIns="0" rIns="0" tIns="27432" bIns="27432">
            <a:spAutoFit/>
          </a:bodyPr>
          <a:lstStyle/>
          <a:p>
            <a:pPr algn="l"/>
            <a:r>
              <a:rPr sz="1400" b="1">
                <a:solidFill>
                  <a:srgbClr val="1F2937"/>
                </a:solidFill>
                <a:latin typeface="Calibri"/>
              </a:rPr>
              <a:t>No Governance</a:t>
            </a:r>
          </a:p>
        </p:txBody>
      </p:sp>
      <p:sp>
        <p:nvSpPr>
          <p:cNvPr id="50" name="Rounded Rectangle 49"/>
          <p:cNvSpPr/>
          <p:nvPr/>
        </p:nvSpPr>
        <p:spPr>
          <a:xfrm>
            <a:off x="10597896" y="4535424"/>
            <a:ext cx="932688" cy="310896"/>
          </a:xfrm>
          <a:prstGeom prst="roundRect">
            <a:avLst/>
          </a:prstGeom>
          <a:solidFill>
            <a:srgbClr val="B88A00"/>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lIns="45720" rIns="45720" tIns="27432" bIns="27432"/>
          <a:lstStyle/>
          <a:p>
            <a:pPr algn="ctr"/>
            <a:r>
              <a:rPr sz="1100" b="1">
                <a:solidFill>
                  <a:srgbClr val="FFFFFF"/>
                </a:solidFill>
                <a:latin typeface="Calibri"/>
              </a:rPr>
              <a:t>MEDIUM</a:t>
            </a:r>
          </a:p>
        </p:txBody>
      </p:sp>
      <p:sp>
        <p:nvSpPr>
          <p:cNvPr id="51" name="Rounded Rectangle 50"/>
          <p:cNvSpPr/>
          <p:nvPr/>
        </p:nvSpPr>
        <p:spPr>
          <a:xfrm>
            <a:off x="6263640" y="5175504"/>
            <a:ext cx="5413248" cy="713232"/>
          </a:xfrm>
          <a:prstGeom prst="roundRect">
            <a:avLst/>
          </a:prstGeom>
          <a:solidFill>
            <a:srgbClr val="FFFFFF"/>
          </a:solidFill>
          <a:ln w="12700">
            <a:solidFill>
              <a:srgbClr val="D8DE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2" name="Rectangle 51"/>
          <p:cNvSpPr/>
          <p:nvPr/>
        </p:nvSpPr>
        <p:spPr>
          <a:xfrm>
            <a:off x="6263640" y="5175504"/>
            <a:ext cx="109728" cy="713232"/>
          </a:xfrm>
          <a:prstGeom prst="rect">
            <a:avLst/>
          </a:prstGeom>
          <a:solidFill>
            <a:srgbClr val="B88A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3" name="TextBox 52"/>
          <p:cNvSpPr txBox="1"/>
          <p:nvPr/>
        </p:nvSpPr>
        <p:spPr>
          <a:xfrm>
            <a:off x="6519672" y="5285232"/>
            <a:ext cx="1097280" cy="457200"/>
          </a:xfrm>
          <a:prstGeom prst="rect">
            <a:avLst/>
          </a:prstGeom>
          <a:noFill/>
        </p:spPr>
        <p:txBody>
          <a:bodyPr wrap="square" anchor="ctr" lIns="0" rIns="0" tIns="27432" bIns="27432">
            <a:spAutoFit/>
          </a:bodyPr>
          <a:lstStyle/>
          <a:p>
            <a:pPr algn="l"/>
            <a:r>
              <a:rPr sz="1500" b="1">
                <a:solidFill>
                  <a:srgbClr val="B88A00"/>
                </a:solidFill>
                <a:latin typeface="Calibri"/>
              </a:rPr>
              <a:t>AST10</a:t>
            </a:r>
          </a:p>
        </p:txBody>
      </p:sp>
      <p:sp>
        <p:nvSpPr>
          <p:cNvPr id="54" name="TextBox 53"/>
          <p:cNvSpPr txBox="1"/>
          <p:nvPr/>
        </p:nvSpPr>
        <p:spPr>
          <a:xfrm>
            <a:off x="7589519" y="5285232"/>
            <a:ext cx="2944368" cy="502920"/>
          </a:xfrm>
          <a:prstGeom prst="rect">
            <a:avLst/>
          </a:prstGeom>
          <a:noFill/>
        </p:spPr>
        <p:txBody>
          <a:bodyPr wrap="square" anchor="ctr" lIns="0" rIns="0" tIns="27432" bIns="27432">
            <a:spAutoFit/>
          </a:bodyPr>
          <a:lstStyle/>
          <a:p>
            <a:pPr algn="l"/>
            <a:r>
              <a:rPr sz="1400" b="1">
                <a:solidFill>
                  <a:srgbClr val="1F2937"/>
                </a:solidFill>
                <a:latin typeface="Calibri"/>
              </a:rPr>
              <a:t>Cross-Platform Reuse</a:t>
            </a:r>
          </a:p>
        </p:txBody>
      </p:sp>
      <p:sp>
        <p:nvSpPr>
          <p:cNvPr id="55" name="Rounded Rectangle 54"/>
          <p:cNvSpPr/>
          <p:nvPr/>
        </p:nvSpPr>
        <p:spPr>
          <a:xfrm>
            <a:off x="10597896" y="5376672"/>
            <a:ext cx="932688" cy="310896"/>
          </a:xfrm>
          <a:prstGeom prst="roundRect">
            <a:avLst/>
          </a:prstGeom>
          <a:solidFill>
            <a:srgbClr val="B88A00"/>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lIns="45720" rIns="45720" tIns="27432" bIns="27432"/>
          <a:lstStyle/>
          <a:p>
            <a:pPr algn="ctr"/>
            <a:r>
              <a:rPr sz="1100" b="1">
                <a:solidFill>
                  <a:srgbClr val="FFFFFF"/>
                </a:solidFill>
                <a:latin typeface="Calibri"/>
              </a:rPr>
              <a:t>MEDIUM</a:t>
            </a:r>
          </a:p>
        </p:txBody>
      </p:sp>
      <p:sp>
        <p:nvSpPr>
          <p:cNvPr id="56" name="Rounded Rectangle 55"/>
          <p:cNvSpPr/>
          <p:nvPr/>
        </p:nvSpPr>
        <p:spPr>
          <a:xfrm>
            <a:off x="548640" y="6089904"/>
            <a:ext cx="201168" cy="201168"/>
          </a:xfrm>
          <a:prstGeom prst="roundRect">
            <a:avLst/>
          </a:prstGeom>
          <a:solidFill>
            <a:srgbClr val="C025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7" name="TextBox 56"/>
          <p:cNvSpPr txBox="1"/>
          <p:nvPr/>
        </p:nvSpPr>
        <p:spPr>
          <a:xfrm>
            <a:off x="822959" y="6053328"/>
            <a:ext cx="1188720" cy="274320"/>
          </a:xfrm>
          <a:prstGeom prst="rect">
            <a:avLst/>
          </a:prstGeom>
          <a:noFill/>
        </p:spPr>
        <p:txBody>
          <a:bodyPr wrap="square" anchor="t" lIns="0" rIns="0" tIns="27432" bIns="27432">
            <a:spAutoFit/>
          </a:bodyPr>
          <a:lstStyle/>
          <a:p>
            <a:pPr algn="l"/>
            <a:r>
              <a:rPr sz="1200" b="0">
                <a:solidFill>
                  <a:srgbClr val="5B6675"/>
                </a:solidFill>
                <a:latin typeface="Calibri"/>
              </a:rPr>
              <a:t>Critical</a:t>
            </a:r>
          </a:p>
        </p:txBody>
      </p:sp>
      <p:sp>
        <p:nvSpPr>
          <p:cNvPr id="58" name="Rounded Rectangle 57"/>
          <p:cNvSpPr/>
          <p:nvPr/>
        </p:nvSpPr>
        <p:spPr>
          <a:xfrm>
            <a:off x="2103120" y="6089904"/>
            <a:ext cx="201168" cy="201168"/>
          </a:xfrm>
          <a:prstGeom prst="roundRect">
            <a:avLst/>
          </a:prstGeom>
          <a:solidFill>
            <a:srgbClr val="D9701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9" name="TextBox 58"/>
          <p:cNvSpPr txBox="1"/>
          <p:nvPr/>
        </p:nvSpPr>
        <p:spPr>
          <a:xfrm>
            <a:off x="2377439" y="6053328"/>
            <a:ext cx="1188720" cy="274320"/>
          </a:xfrm>
          <a:prstGeom prst="rect">
            <a:avLst/>
          </a:prstGeom>
          <a:noFill/>
        </p:spPr>
        <p:txBody>
          <a:bodyPr wrap="square" anchor="t" lIns="0" rIns="0" tIns="27432" bIns="27432">
            <a:spAutoFit/>
          </a:bodyPr>
          <a:lstStyle/>
          <a:p>
            <a:pPr algn="l"/>
            <a:r>
              <a:rPr sz="1200" b="0">
                <a:solidFill>
                  <a:srgbClr val="5B6675"/>
                </a:solidFill>
                <a:latin typeface="Calibri"/>
              </a:rPr>
              <a:t>High</a:t>
            </a:r>
          </a:p>
        </p:txBody>
      </p:sp>
      <p:sp>
        <p:nvSpPr>
          <p:cNvPr id="60" name="Rounded Rectangle 59"/>
          <p:cNvSpPr/>
          <p:nvPr/>
        </p:nvSpPr>
        <p:spPr>
          <a:xfrm>
            <a:off x="3657600" y="6089904"/>
            <a:ext cx="201168" cy="201168"/>
          </a:xfrm>
          <a:prstGeom prst="roundRect">
            <a:avLst/>
          </a:prstGeom>
          <a:solidFill>
            <a:srgbClr val="B88A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1" name="TextBox 60"/>
          <p:cNvSpPr txBox="1"/>
          <p:nvPr/>
        </p:nvSpPr>
        <p:spPr>
          <a:xfrm>
            <a:off x="3931920" y="6053328"/>
            <a:ext cx="1188720" cy="274320"/>
          </a:xfrm>
          <a:prstGeom prst="rect">
            <a:avLst/>
          </a:prstGeom>
          <a:noFill/>
        </p:spPr>
        <p:txBody>
          <a:bodyPr wrap="square" anchor="t" lIns="0" rIns="0" tIns="27432" bIns="27432">
            <a:spAutoFit/>
          </a:bodyPr>
          <a:lstStyle/>
          <a:p>
            <a:pPr algn="l"/>
            <a:r>
              <a:rPr sz="1200" b="0">
                <a:solidFill>
                  <a:srgbClr val="5B6675"/>
                </a:solidFill>
                <a:latin typeface="Calibri"/>
              </a:rPr>
              <a:t>Medium</a:t>
            </a:r>
          </a:p>
        </p:txBody>
      </p:sp>
      <p:sp>
        <p:nvSpPr>
          <p:cNvPr id="62" name="TextBox 61"/>
          <p:cNvSpPr txBox="1"/>
          <p:nvPr/>
        </p:nvSpPr>
        <p:spPr>
          <a:xfrm>
            <a:off x="548640" y="6455664"/>
            <a:ext cx="8229600" cy="274320"/>
          </a:xfrm>
          <a:prstGeom prst="rect">
            <a:avLst/>
          </a:prstGeom>
          <a:noFill/>
        </p:spPr>
        <p:txBody>
          <a:bodyPr wrap="square" anchor="t" lIns="0" rIns="0" tIns="27432" bIns="27432">
            <a:spAutoFit/>
          </a:bodyPr>
          <a:lstStyle/>
          <a:p>
            <a:pPr algn="l"/>
            <a:r>
              <a:rPr sz="900" b="0">
                <a:solidFill>
                  <a:srgbClr val="5B6675"/>
                </a:solidFill>
                <a:latin typeface="Calibri"/>
              </a:rPr>
              <a:t>OWASP Agentic Skills Top 10   ·   v0.5   ·   owasp.org/www-project-agentic-skills-top-10</a:t>
            </a:r>
          </a:p>
        </p:txBody>
      </p:sp>
      <p:sp>
        <p:nvSpPr>
          <p:cNvPr id="63" name="TextBox 62"/>
          <p:cNvSpPr txBox="1"/>
          <p:nvPr/>
        </p:nvSpPr>
        <p:spPr>
          <a:xfrm>
            <a:off x="10789920" y="6455664"/>
            <a:ext cx="914400" cy="274320"/>
          </a:xfrm>
          <a:prstGeom prst="rect">
            <a:avLst/>
          </a:prstGeom>
          <a:noFill/>
        </p:spPr>
        <p:txBody>
          <a:bodyPr wrap="square" anchor="t" lIns="0" rIns="0" tIns="27432" bIns="27432">
            <a:spAutoFit/>
          </a:bodyPr>
          <a:lstStyle/>
          <a:p>
            <a:pPr algn="r"/>
            <a:r>
              <a:rPr sz="900" b="0">
                <a:solidFill>
                  <a:srgbClr val="5B6675"/>
                </a:solidFill>
                <a:latin typeface="Calibri"/>
              </a:rPr>
              <a:t>1 / 12</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45720" y="-45720"/>
            <a:ext cx="12289536" cy="1207008"/>
          </a:xfrm>
          <a:prstGeom prst="rect">
            <a:avLst/>
          </a:prstGeom>
          <a:solidFill>
            <a:srgbClr val="B88A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ounded Rectangle 2"/>
          <p:cNvSpPr/>
          <p:nvPr/>
        </p:nvSpPr>
        <p:spPr>
          <a:xfrm>
            <a:off x="548640" y="164592"/>
            <a:ext cx="1325880" cy="310896"/>
          </a:xfrm>
          <a:prstGeom prst="round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lIns="45720" rIns="45720" tIns="27432" bIns="27432"/>
          <a:lstStyle/>
          <a:p>
            <a:pPr algn="ctr"/>
            <a:r>
              <a:rPr sz="1100" b="1">
                <a:solidFill>
                  <a:srgbClr val="B88A00"/>
                </a:solidFill>
                <a:latin typeface="Calibri"/>
              </a:rPr>
              <a:t>MEDIUM</a:t>
            </a:r>
          </a:p>
        </p:txBody>
      </p:sp>
      <p:sp>
        <p:nvSpPr>
          <p:cNvPr id="4" name="TextBox 3"/>
          <p:cNvSpPr txBox="1"/>
          <p:nvPr/>
        </p:nvSpPr>
        <p:spPr>
          <a:xfrm>
            <a:off x="530352" y="530352"/>
            <a:ext cx="9144000" cy="566928"/>
          </a:xfrm>
          <a:prstGeom prst="rect">
            <a:avLst/>
          </a:prstGeom>
          <a:noFill/>
        </p:spPr>
        <p:txBody>
          <a:bodyPr wrap="square" anchor="t" lIns="0" rIns="0" tIns="27432" bIns="27432">
            <a:spAutoFit/>
          </a:bodyPr>
          <a:lstStyle/>
          <a:p>
            <a:pPr algn="l"/>
            <a:r>
              <a:rPr sz="2700" b="1">
                <a:solidFill>
                  <a:srgbClr val="FFFFFF"/>
                </a:solidFill>
                <a:latin typeface="Calibri"/>
              </a:rPr>
              <a:t>AST09 — No Governance</a:t>
            </a:r>
          </a:p>
        </p:txBody>
      </p:sp>
      <p:pic>
        <p:nvPicPr>
          <p:cNvPr id="5" name="Picture 4" descr="tmprr0vo6kw.png"/>
          <p:cNvPicPr>
            <a:picLocks noChangeAspect="1"/>
          </p:cNvPicPr>
          <p:nvPr/>
        </p:nvPicPr>
        <p:blipFill>
          <a:blip r:embed="rId2"/>
          <a:stretch>
            <a:fillRect/>
          </a:stretch>
        </p:blipFill>
        <p:spPr>
          <a:xfrm>
            <a:off x="10332720" y="384048"/>
            <a:ext cx="1313793" cy="457200"/>
          </a:xfrm>
          <a:prstGeom prst="rect">
            <a:avLst/>
          </a:prstGeom>
        </p:spPr>
      </p:pic>
      <p:sp>
        <p:nvSpPr>
          <p:cNvPr id="6" name="TextBox 5"/>
          <p:cNvSpPr txBox="1"/>
          <p:nvPr/>
        </p:nvSpPr>
        <p:spPr>
          <a:xfrm>
            <a:off x="548640" y="1325880"/>
            <a:ext cx="11109960" cy="658368"/>
          </a:xfrm>
          <a:prstGeom prst="rect">
            <a:avLst/>
          </a:prstGeom>
          <a:noFill/>
        </p:spPr>
        <p:txBody>
          <a:bodyPr wrap="square" anchor="t" lIns="0" rIns="0" tIns="27432" bIns="27432">
            <a:spAutoFit/>
          </a:bodyPr>
          <a:lstStyle/>
          <a:p>
            <a:pPr algn="l"/>
            <a:r>
              <a:rPr sz="1300" b="0">
                <a:solidFill>
                  <a:srgbClr val="5B6675"/>
                </a:solidFill>
                <a:latin typeface="Calibri"/>
              </a:rPr>
              <a:t>Organizations deploying AI agents lack the inventories, policies, review processes, and audit trails needed to manage skills at enterprise scale. Skills are installed by individual developers with no SOC visibility, no approval workflow…</a:t>
            </a:r>
          </a:p>
        </p:txBody>
      </p:sp>
      <p:sp>
        <p:nvSpPr>
          <p:cNvPr id="7" name="TextBox 6"/>
          <p:cNvSpPr txBox="1"/>
          <p:nvPr/>
        </p:nvSpPr>
        <p:spPr>
          <a:xfrm>
            <a:off x="548640" y="2103120"/>
            <a:ext cx="5212080" cy="310896"/>
          </a:xfrm>
          <a:prstGeom prst="rect">
            <a:avLst/>
          </a:prstGeom>
          <a:noFill/>
        </p:spPr>
        <p:txBody>
          <a:bodyPr wrap="square" anchor="t" lIns="0" rIns="0" tIns="27432" bIns="27432">
            <a:spAutoFit/>
          </a:bodyPr>
          <a:lstStyle/>
          <a:p>
            <a:pPr algn="l"/>
            <a:r>
              <a:rPr sz="1400" b="1">
                <a:solidFill>
                  <a:srgbClr val="C0252B"/>
                </a:solidFill>
                <a:latin typeface="Calibri"/>
              </a:rPr>
              <a:t>ISSUES  /  ATTACK VECTORS</a:t>
            </a:r>
          </a:p>
        </p:txBody>
      </p:sp>
      <p:sp>
        <p:nvSpPr>
          <p:cNvPr id="8" name="TextBox 7"/>
          <p:cNvSpPr txBox="1"/>
          <p:nvPr/>
        </p:nvSpPr>
        <p:spPr>
          <a:xfrm>
            <a:off x="6355080" y="2103120"/>
            <a:ext cx="5212080" cy="310896"/>
          </a:xfrm>
          <a:prstGeom prst="rect">
            <a:avLst/>
          </a:prstGeom>
          <a:noFill/>
        </p:spPr>
        <p:txBody>
          <a:bodyPr wrap="square" anchor="t" lIns="0" rIns="0" tIns="27432" bIns="27432">
            <a:spAutoFit/>
          </a:bodyPr>
          <a:lstStyle/>
          <a:p>
            <a:pPr algn="l"/>
            <a:r>
              <a:rPr sz="1400" b="1">
                <a:solidFill>
                  <a:srgbClr val="0F6E56"/>
                </a:solidFill>
                <a:latin typeface="Calibri"/>
              </a:rPr>
              <a:t>MITIGATIONS</a:t>
            </a:r>
          </a:p>
        </p:txBody>
      </p:sp>
      <p:sp>
        <p:nvSpPr>
          <p:cNvPr id="9" name="Rectangle 8"/>
          <p:cNvSpPr/>
          <p:nvPr/>
        </p:nvSpPr>
        <p:spPr>
          <a:xfrm>
            <a:off x="548640" y="2468879"/>
            <a:ext cx="2194560" cy="27432"/>
          </a:xfrm>
          <a:prstGeom prst="rect">
            <a:avLst/>
          </a:prstGeom>
          <a:solidFill>
            <a:srgbClr val="C025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6355080" y="2468879"/>
            <a:ext cx="2194560" cy="27432"/>
          </a:xfrm>
          <a:prstGeom prst="rect">
            <a:avLst/>
          </a:prstGeom>
          <a:solidFill>
            <a:srgbClr val="0F6E5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ounded Rectangle 10"/>
          <p:cNvSpPr/>
          <p:nvPr/>
        </p:nvSpPr>
        <p:spPr>
          <a:xfrm>
            <a:off x="548640" y="2670048"/>
            <a:ext cx="5074920" cy="749808"/>
          </a:xfrm>
          <a:prstGeom prst="roundRect">
            <a:avLst/>
          </a:prstGeom>
          <a:solidFill>
            <a:srgbClr val="FCECEC"/>
          </a:solidFill>
          <a:ln w="12700">
            <a:solidFill>
              <a:srgbClr val="C0252B"/>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791F1F"/>
                </a:solidFill>
                <a:latin typeface="Calibri"/>
              </a:rPr>
              <a:t>Undetected Compromise</a:t>
            </a:r>
          </a:p>
        </p:txBody>
      </p:sp>
      <p:sp>
        <p:nvSpPr>
          <p:cNvPr id="12" name="Rounded Rectangle 11"/>
          <p:cNvSpPr/>
          <p:nvPr/>
        </p:nvSpPr>
        <p:spPr>
          <a:xfrm>
            <a:off x="548640" y="3529584"/>
            <a:ext cx="5074920" cy="749808"/>
          </a:xfrm>
          <a:prstGeom prst="roundRect">
            <a:avLst/>
          </a:prstGeom>
          <a:solidFill>
            <a:srgbClr val="FCECEC"/>
          </a:solidFill>
          <a:ln w="12700">
            <a:solidFill>
              <a:srgbClr val="C0252B"/>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791F1F"/>
                </a:solidFill>
                <a:latin typeface="Calibri"/>
              </a:rPr>
              <a:t>Orphaned Skill</a:t>
            </a:r>
          </a:p>
        </p:txBody>
      </p:sp>
      <p:sp>
        <p:nvSpPr>
          <p:cNvPr id="13" name="Rounded Rectangle 12"/>
          <p:cNvSpPr/>
          <p:nvPr/>
        </p:nvSpPr>
        <p:spPr>
          <a:xfrm>
            <a:off x="548640" y="4389120"/>
            <a:ext cx="5074920" cy="749808"/>
          </a:xfrm>
          <a:prstGeom prst="roundRect">
            <a:avLst/>
          </a:prstGeom>
          <a:solidFill>
            <a:srgbClr val="FCECEC"/>
          </a:solidFill>
          <a:ln w="12700">
            <a:solidFill>
              <a:srgbClr val="C0252B"/>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791F1F"/>
                </a:solidFill>
                <a:latin typeface="Calibri"/>
              </a:rPr>
              <a:t>Regulatory Exposure</a:t>
            </a:r>
          </a:p>
        </p:txBody>
      </p:sp>
      <p:sp>
        <p:nvSpPr>
          <p:cNvPr id="14" name="Rounded Rectangle 13"/>
          <p:cNvSpPr/>
          <p:nvPr/>
        </p:nvSpPr>
        <p:spPr>
          <a:xfrm>
            <a:off x="548640" y="5248656"/>
            <a:ext cx="5074920" cy="749808"/>
          </a:xfrm>
          <a:prstGeom prst="roundRect">
            <a:avLst/>
          </a:prstGeom>
          <a:solidFill>
            <a:srgbClr val="FCECEC"/>
          </a:solidFill>
          <a:ln w="12700">
            <a:solidFill>
              <a:srgbClr val="C0252B"/>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791F1F"/>
                </a:solidFill>
                <a:latin typeface="Calibri"/>
              </a:rPr>
              <a:t>Cascading Agent Compromise</a:t>
            </a:r>
          </a:p>
        </p:txBody>
      </p:sp>
      <p:sp>
        <p:nvSpPr>
          <p:cNvPr id="15" name="Rounded Rectangle 14"/>
          <p:cNvSpPr/>
          <p:nvPr/>
        </p:nvSpPr>
        <p:spPr>
          <a:xfrm>
            <a:off x="6355080" y="2670048"/>
            <a:ext cx="5074920" cy="749808"/>
          </a:xfrm>
          <a:prstGeom prst="roundRect">
            <a:avLst/>
          </a:prstGeom>
          <a:solidFill>
            <a:srgbClr val="E3F3EC"/>
          </a:solidFill>
          <a:ln w="12700">
            <a:solidFill>
              <a:srgbClr val="0F6E56"/>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085041"/>
                </a:solidFill>
                <a:latin typeface="Calibri"/>
              </a:rPr>
              <a:t>Establish a centralized skill inventory</a:t>
            </a:r>
          </a:p>
        </p:txBody>
      </p:sp>
      <p:sp>
        <p:nvSpPr>
          <p:cNvPr id="16" name="Rounded Rectangle 15"/>
          <p:cNvSpPr/>
          <p:nvPr/>
        </p:nvSpPr>
        <p:spPr>
          <a:xfrm>
            <a:off x="6355080" y="3529584"/>
            <a:ext cx="5074920" cy="749808"/>
          </a:xfrm>
          <a:prstGeom prst="roundRect">
            <a:avLst/>
          </a:prstGeom>
          <a:solidFill>
            <a:srgbClr val="E3F3EC"/>
          </a:solidFill>
          <a:ln w="12700">
            <a:solidFill>
              <a:srgbClr val="0F6E56"/>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085041"/>
                </a:solidFill>
                <a:latin typeface="Calibri"/>
              </a:rPr>
              <a:t>Implement an approval workflow for all skill installations</a:t>
            </a:r>
          </a:p>
        </p:txBody>
      </p:sp>
      <p:sp>
        <p:nvSpPr>
          <p:cNvPr id="17" name="Rounded Rectangle 16"/>
          <p:cNvSpPr/>
          <p:nvPr/>
        </p:nvSpPr>
        <p:spPr>
          <a:xfrm>
            <a:off x="6355080" y="4389120"/>
            <a:ext cx="5074920" cy="749808"/>
          </a:xfrm>
          <a:prstGeom prst="roundRect">
            <a:avLst/>
          </a:prstGeom>
          <a:solidFill>
            <a:srgbClr val="E3F3EC"/>
          </a:solidFill>
          <a:ln w="12700">
            <a:solidFill>
              <a:srgbClr val="0F6E56"/>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085041"/>
                </a:solidFill>
                <a:latin typeface="Calibri"/>
              </a:rPr>
              <a:t>Apply agentic identity controls</a:t>
            </a:r>
          </a:p>
        </p:txBody>
      </p:sp>
      <p:sp>
        <p:nvSpPr>
          <p:cNvPr id="18" name="Rounded Rectangle 17"/>
          <p:cNvSpPr/>
          <p:nvPr/>
        </p:nvSpPr>
        <p:spPr>
          <a:xfrm>
            <a:off x="6355080" y="5248656"/>
            <a:ext cx="5074920" cy="749808"/>
          </a:xfrm>
          <a:prstGeom prst="roundRect">
            <a:avLst/>
          </a:prstGeom>
          <a:solidFill>
            <a:srgbClr val="E3F3EC"/>
          </a:solidFill>
          <a:ln w="12700">
            <a:solidFill>
              <a:srgbClr val="0F6E56"/>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085041"/>
                </a:solidFill>
                <a:latin typeface="Calibri"/>
              </a:rPr>
              <a:t>Enable comprehensive audit logging for all skill actions</a:t>
            </a:r>
          </a:p>
        </p:txBody>
      </p:sp>
      <p:sp>
        <p:nvSpPr>
          <p:cNvPr id="19" name="Right Arrow 18"/>
          <p:cNvSpPr/>
          <p:nvPr/>
        </p:nvSpPr>
        <p:spPr>
          <a:xfrm>
            <a:off x="5733288" y="4078224"/>
            <a:ext cx="548640" cy="512064"/>
          </a:xfrm>
          <a:prstGeom prst="rightArrow">
            <a:avLst/>
          </a:prstGeom>
          <a:solidFill>
            <a:srgbClr val="B4BEC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548640" y="6455664"/>
            <a:ext cx="8229600" cy="274320"/>
          </a:xfrm>
          <a:prstGeom prst="rect">
            <a:avLst/>
          </a:prstGeom>
          <a:noFill/>
        </p:spPr>
        <p:txBody>
          <a:bodyPr wrap="square" anchor="t" lIns="0" rIns="0" tIns="27432" bIns="27432">
            <a:spAutoFit/>
          </a:bodyPr>
          <a:lstStyle/>
          <a:p>
            <a:pPr algn="l"/>
            <a:r>
              <a:rPr sz="900" b="0">
                <a:solidFill>
                  <a:srgbClr val="5B6675"/>
                </a:solidFill>
                <a:latin typeface="Calibri"/>
              </a:rPr>
              <a:t>OWASP Agentic Skills Top 10   ·   v0.5   ·   owasp.org/www-project-agentic-skills-top-10</a:t>
            </a:r>
          </a:p>
        </p:txBody>
      </p:sp>
      <p:sp>
        <p:nvSpPr>
          <p:cNvPr id="21" name="TextBox 20"/>
          <p:cNvSpPr txBox="1"/>
          <p:nvPr/>
        </p:nvSpPr>
        <p:spPr>
          <a:xfrm>
            <a:off x="10789920" y="6455664"/>
            <a:ext cx="914400" cy="274320"/>
          </a:xfrm>
          <a:prstGeom prst="rect">
            <a:avLst/>
          </a:prstGeom>
          <a:noFill/>
        </p:spPr>
        <p:txBody>
          <a:bodyPr wrap="square" anchor="t" lIns="0" rIns="0" tIns="27432" bIns="27432">
            <a:spAutoFit/>
          </a:bodyPr>
          <a:lstStyle/>
          <a:p>
            <a:pPr algn="r"/>
            <a:r>
              <a:rPr sz="900" b="0">
                <a:solidFill>
                  <a:srgbClr val="5B6675"/>
                </a:solidFill>
                <a:latin typeface="Calibri"/>
              </a:rPr>
              <a:t>10 / 12</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45720" y="-45720"/>
            <a:ext cx="12289536" cy="1207008"/>
          </a:xfrm>
          <a:prstGeom prst="rect">
            <a:avLst/>
          </a:prstGeom>
          <a:solidFill>
            <a:srgbClr val="B88A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ounded Rectangle 2"/>
          <p:cNvSpPr/>
          <p:nvPr/>
        </p:nvSpPr>
        <p:spPr>
          <a:xfrm>
            <a:off x="548640" y="164592"/>
            <a:ext cx="1325880" cy="310896"/>
          </a:xfrm>
          <a:prstGeom prst="round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lIns="45720" rIns="45720" tIns="27432" bIns="27432"/>
          <a:lstStyle/>
          <a:p>
            <a:pPr algn="ctr"/>
            <a:r>
              <a:rPr sz="1100" b="1">
                <a:solidFill>
                  <a:srgbClr val="B88A00"/>
                </a:solidFill>
                <a:latin typeface="Calibri"/>
              </a:rPr>
              <a:t>MEDIUM</a:t>
            </a:r>
          </a:p>
        </p:txBody>
      </p:sp>
      <p:sp>
        <p:nvSpPr>
          <p:cNvPr id="4" name="TextBox 3"/>
          <p:cNvSpPr txBox="1"/>
          <p:nvPr/>
        </p:nvSpPr>
        <p:spPr>
          <a:xfrm>
            <a:off x="530352" y="530352"/>
            <a:ext cx="9144000" cy="566928"/>
          </a:xfrm>
          <a:prstGeom prst="rect">
            <a:avLst/>
          </a:prstGeom>
          <a:noFill/>
        </p:spPr>
        <p:txBody>
          <a:bodyPr wrap="square" anchor="t" lIns="0" rIns="0" tIns="27432" bIns="27432">
            <a:spAutoFit/>
          </a:bodyPr>
          <a:lstStyle/>
          <a:p>
            <a:pPr algn="l"/>
            <a:r>
              <a:rPr sz="2700" b="1">
                <a:solidFill>
                  <a:srgbClr val="FFFFFF"/>
                </a:solidFill>
                <a:latin typeface="Calibri"/>
              </a:rPr>
              <a:t>AST10 — Cross-Platform Reuse</a:t>
            </a:r>
          </a:p>
        </p:txBody>
      </p:sp>
      <p:pic>
        <p:nvPicPr>
          <p:cNvPr id="5" name="Picture 4" descr="tmprr0vo6kw.png"/>
          <p:cNvPicPr>
            <a:picLocks noChangeAspect="1"/>
          </p:cNvPicPr>
          <p:nvPr/>
        </p:nvPicPr>
        <p:blipFill>
          <a:blip r:embed="rId2"/>
          <a:stretch>
            <a:fillRect/>
          </a:stretch>
        </p:blipFill>
        <p:spPr>
          <a:xfrm>
            <a:off x="10332720" y="384048"/>
            <a:ext cx="1313793" cy="457200"/>
          </a:xfrm>
          <a:prstGeom prst="rect">
            <a:avLst/>
          </a:prstGeom>
        </p:spPr>
      </p:pic>
      <p:sp>
        <p:nvSpPr>
          <p:cNvPr id="6" name="TextBox 5"/>
          <p:cNvSpPr txBox="1"/>
          <p:nvPr/>
        </p:nvSpPr>
        <p:spPr>
          <a:xfrm>
            <a:off x="548640" y="1325880"/>
            <a:ext cx="11109960" cy="658368"/>
          </a:xfrm>
          <a:prstGeom prst="rect">
            <a:avLst/>
          </a:prstGeom>
          <a:noFill/>
        </p:spPr>
        <p:txBody>
          <a:bodyPr wrap="square" anchor="t" lIns="0" rIns="0" tIns="27432" bIns="27432">
            <a:spAutoFit/>
          </a:bodyPr>
          <a:lstStyle/>
          <a:p>
            <a:pPr algn="l"/>
            <a:r>
              <a:rPr sz="1300" b="0">
                <a:solidFill>
                  <a:srgbClr val="5B6675"/>
                </a:solidFill>
                <a:latin typeface="Calibri"/>
              </a:rPr>
              <a:t>Skills are increasingly ported across platforms (OpenClaw → Claude Code → Cursor → VS Code) without translating the security properties of the source format.</a:t>
            </a:r>
          </a:p>
        </p:txBody>
      </p:sp>
      <p:sp>
        <p:nvSpPr>
          <p:cNvPr id="7" name="TextBox 6"/>
          <p:cNvSpPr txBox="1"/>
          <p:nvPr/>
        </p:nvSpPr>
        <p:spPr>
          <a:xfrm>
            <a:off x="548640" y="2103120"/>
            <a:ext cx="5212080" cy="310896"/>
          </a:xfrm>
          <a:prstGeom prst="rect">
            <a:avLst/>
          </a:prstGeom>
          <a:noFill/>
        </p:spPr>
        <p:txBody>
          <a:bodyPr wrap="square" anchor="t" lIns="0" rIns="0" tIns="27432" bIns="27432">
            <a:spAutoFit/>
          </a:bodyPr>
          <a:lstStyle/>
          <a:p>
            <a:pPr algn="l"/>
            <a:r>
              <a:rPr sz="1400" b="1">
                <a:solidFill>
                  <a:srgbClr val="C0252B"/>
                </a:solidFill>
                <a:latin typeface="Calibri"/>
              </a:rPr>
              <a:t>ISSUES  /  ATTACK VECTORS</a:t>
            </a:r>
          </a:p>
        </p:txBody>
      </p:sp>
      <p:sp>
        <p:nvSpPr>
          <p:cNvPr id="8" name="TextBox 7"/>
          <p:cNvSpPr txBox="1"/>
          <p:nvPr/>
        </p:nvSpPr>
        <p:spPr>
          <a:xfrm>
            <a:off x="6355080" y="2103120"/>
            <a:ext cx="5212080" cy="310896"/>
          </a:xfrm>
          <a:prstGeom prst="rect">
            <a:avLst/>
          </a:prstGeom>
          <a:noFill/>
        </p:spPr>
        <p:txBody>
          <a:bodyPr wrap="square" anchor="t" lIns="0" rIns="0" tIns="27432" bIns="27432">
            <a:spAutoFit/>
          </a:bodyPr>
          <a:lstStyle/>
          <a:p>
            <a:pPr algn="l"/>
            <a:r>
              <a:rPr sz="1400" b="1">
                <a:solidFill>
                  <a:srgbClr val="0F6E56"/>
                </a:solidFill>
                <a:latin typeface="Calibri"/>
              </a:rPr>
              <a:t>MITIGATIONS</a:t>
            </a:r>
          </a:p>
        </p:txBody>
      </p:sp>
      <p:sp>
        <p:nvSpPr>
          <p:cNvPr id="9" name="Rectangle 8"/>
          <p:cNvSpPr/>
          <p:nvPr/>
        </p:nvSpPr>
        <p:spPr>
          <a:xfrm>
            <a:off x="548640" y="2468879"/>
            <a:ext cx="2194560" cy="27432"/>
          </a:xfrm>
          <a:prstGeom prst="rect">
            <a:avLst/>
          </a:prstGeom>
          <a:solidFill>
            <a:srgbClr val="C025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6355080" y="2468879"/>
            <a:ext cx="2194560" cy="27432"/>
          </a:xfrm>
          <a:prstGeom prst="rect">
            <a:avLst/>
          </a:prstGeom>
          <a:solidFill>
            <a:srgbClr val="0F6E5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ounded Rectangle 10"/>
          <p:cNvSpPr/>
          <p:nvPr/>
        </p:nvSpPr>
        <p:spPr>
          <a:xfrm>
            <a:off x="548640" y="2670048"/>
            <a:ext cx="5074920" cy="749808"/>
          </a:xfrm>
          <a:prstGeom prst="roundRect">
            <a:avLst/>
          </a:prstGeom>
          <a:solidFill>
            <a:srgbClr val="FCECEC"/>
          </a:solidFill>
          <a:ln w="12700">
            <a:solidFill>
              <a:srgbClr val="C0252B"/>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791F1F"/>
                </a:solidFill>
                <a:latin typeface="Calibri"/>
              </a:rPr>
              <a:t>Security Property Loss in Translation</a:t>
            </a:r>
          </a:p>
        </p:txBody>
      </p:sp>
      <p:sp>
        <p:nvSpPr>
          <p:cNvPr id="12" name="Rounded Rectangle 11"/>
          <p:cNvSpPr/>
          <p:nvPr/>
        </p:nvSpPr>
        <p:spPr>
          <a:xfrm>
            <a:off x="548640" y="3529584"/>
            <a:ext cx="5074920" cy="749808"/>
          </a:xfrm>
          <a:prstGeom prst="roundRect">
            <a:avLst/>
          </a:prstGeom>
          <a:solidFill>
            <a:srgbClr val="FCECEC"/>
          </a:solidFill>
          <a:ln w="12700">
            <a:solidFill>
              <a:srgbClr val="C0252B"/>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791F1F"/>
                </a:solidFill>
                <a:latin typeface="Calibri"/>
              </a:rPr>
              <a:t>Cross-Registry Arbitrage</a:t>
            </a:r>
          </a:p>
        </p:txBody>
      </p:sp>
      <p:sp>
        <p:nvSpPr>
          <p:cNvPr id="13" name="Rounded Rectangle 12"/>
          <p:cNvSpPr/>
          <p:nvPr/>
        </p:nvSpPr>
        <p:spPr>
          <a:xfrm>
            <a:off x="548640" y="4389120"/>
            <a:ext cx="5074920" cy="749808"/>
          </a:xfrm>
          <a:prstGeom prst="roundRect">
            <a:avLst/>
          </a:prstGeom>
          <a:solidFill>
            <a:srgbClr val="FCECEC"/>
          </a:solidFill>
          <a:ln w="12700">
            <a:solidFill>
              <a:srgbClr val="C0252B"/>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791F1F"/>
                </a:solidFill>
                <a:latin typeface="Calibri"/>
              </a:rPr>
              <a:t>Multi-Platform Campaign</a:t>
            </a:r>
          </a:p>
        </p:txBody>
      </p:sp>
      <p:sp>
        <p:nvSpPr>
          <p:cNvPr id="14" name="Rounded Rectangle 13"/>
          <p:cNvSpPr/>
          <p:nvPr/>
        </p:nvSpPr>
        <p:spPr>
          <a:xfrm>
            <a:off x="6355080" y="2670048"/>
            <a:ext cx="5074920" cy="749808"/>
          </a:xfrm>
          <a:prstGeom prst="roundRect">
            <a:avLst/>
          </a:prstGeom>
          <a:solidFill>
            <a:srgbClr val="E3F3EC"/>
          </a:solidFill>
          <a:ln w="12700">
            <a:solidFill>
              <a:srgbClr val="0F6E56"/>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085041"/>
                </a:solidFill>
                <a:latin typeface="Calibri"/>
              </a:rPr>
              <a:t>Adopt the Universal Skill Format</a:t>
            </a:r>
          </a:p>
        </p:txBody>
      </p:sp>
      <p:sp>
        <p:nvSpPr>
          <p:cNvPr id="15" name="Rounded Rectangle 14"/>
          <p:cNvSpPr/>
          <p:nvPr/>
        </p:nvSpPr>
        <p:spPr>
          <a:xfrm>
            <a:off x="6355080" y="3529584"/>
            <a:ext cx="5074920" cy="749808"/>
          </a:xfrm>
          <a:prstGeom prst="roundRect">
            <a:avLst/>
          </a:prstGeom>
          <a:solidFill>
            <a:srgbClr val="E3F3EC"/>
          </a:solidFill>
          <a:ln w="12700">
            <a:solidFill>
              <a:srgbClr val="0F6E56"/>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085041"/>
                </a:solidFill>
                <a:latin typeface="Calibri"/>
              </a:rPr>
              <a:t>When porting skills across platforms</a:t>
            </a:r>
          </a:p>
        </p:txBody>
      </p:sp>
      <p:sp>
        <p:nvSpPr>
          <p:cNvPr id="16" name="Rounded Rectangle 15"/>
          <p:cNvSpPr/>
          <p:nvPr/>
        </p:nvSpPr>
        <p:spPr>
          <a:xfrm>
            <a:off x="6355080" y="4389120"/>
            <a:ext cx="5074920" cy="749808"/>
          </a:xfrm>
          <a:prstGeom prst="roundRect">
            <a:avLst/>
          </a:prstGeom>
          <a:solidFill>
            <a:srgbClr val="E3F3EC"/>
          </a:solidFill>
          <a:ln w="12700">
            <a:solidFill>
              <a:srgbClr val="0F6E56"/>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085041"/>
                </a:solidFill>
                <a:latin typeface="Calibri"/>
              </a:rPr>
              <a:t>Establish cross-registry threat intelligence sharing</a:t>
            </a:r>
          </a:p>
        </p:txBody>
      </p:sp>
      <p:sp>
        <p:nvSpPr>
          <p:cNvPr id="17" name="Rounded Rectangle 16"/>
          <p:cNvSpPr/>
          <p:nvPr/>
        </p:nvSpPr>
        <p:spPr>
          <a:xfrm>
            <a:off x="6355080" y="5248656"/>
            <a:ext cx="5074920" cy="749808"/>
          </a:xfrm>
          <a:prstGeom prst="roundRect">
            <a:avLst/>
          </a:prstGeom>
          <a:solidFill>
            <a:srgbClr val="E3F3EC"/>
          </a:solidFill>
          <a:ln w="12700">
            <a:solidFill>
              <a:srgbClr val="0F6E56"/>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085041"/>
                </a:solidFill>
                <a:latin typeface="Calibri"/>
              </a:rPr>
              <a:t>Build platform-agnostic skill scanners</a:t>
            </a:r>
          </a:p>
        </p:txBody>
      </p:sp>
      <p:sp>
        <p:nvSpPr>
          <p:cNvPr id="18" name="Right Arrow 17"/>
          <p:cNvSpPr/>
          <p:nvPr/>
        </p:nvSpPr>
        <p:spPr>
          <a:xfrm>
            <a:off x="5733288" y="4078224"/>
            <a:ext cx="548640" cy="512064"/>
          </a:xfrm>
          <a:prstGeom prst="rightArrow">
            <a:avLst/>
          </a:prstGeom>
          <a:solidFill>
            <a:srgbClr val="B4BEC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548640" y="6455664"/>
            <a:ext cx="8229600" cy="274320"/>
          </a:xfrm>
          <a:prstGeom prst="rect">
            <a:avLst/>
          </a:prstGeom>
          <a:noFill/>
        </p:spPr>
        <p:txBody>
          <a:bodyPr wrap="square" anchor="t" lIns="0" rIns="0" tIns="27432" bIns="27432">
            <a:spAutoFit/>
          </a:bodyPr>
          <a:lstStyle/>
          <a:p>
            <a:pPr algn="l"/>
            <a:r>
              <a:rPr sz="900" b="0">
                <a:solidFill>
                  <a:srgbClr val="5B6675"/>
                </a:solidFill>
                <a:latin typeface="Calibri"/>
              </a:rPr>
              <a:t>OWASP Agentic Skills Top 10   ·   v0.5   ·   owasp.org/www-project-agentic-skills-top-10</a:t>
            </a:r>
          </a:p>
        </p:txBody>
      </p:sp>
      <p:sp>
        <p:nvSpPr>
          <p:cNvPr id="20" name="TextBox 19"/>
          <p:cNvSpPr txBox="1"/>
          <p:nvPr/>
        </p:nvSpPr>
        <p:spPr>
          <a:xfrm>
            <a:off x="10789920" y="6455664"/>
            <a:ext cx="914400" cy="274320"/>
          </a:xfrm>
          <a:prstGeom prst="rect">
            <a:avLst/>
          </a:prstGeom>
          <a:noFill/>
        </p:spPr>
        <p:txBody>
          <a:bodyPr wrap="square" anchor="t" lIns="0" rIns="0" tIns="27432" bIns="27432">
            <a:spAutoFit/>
          </a:bodyPr>
          <a:lstStyle/>
          <a:p>
            <a:pPr algn="r"/>
            <a:r>
              <a:rPr sz="900" b="0">
                <a:solidFill>
                  <a:srgbClr val="5B6675"/>
                </a:solidFill>
                <a:latin typeface="Calibri"/>
              </a:rPr>
              <a:t>11 / 12</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45720" y="-45720"/>
            <a:ext cx="12289536" cy="1207008"/>
          </a:xfrm>
          <a:prstGeom prst="rect">
            <a:avLst/>
          </a:prstGeom>
          <a:solidFill>
            <a:srgbClr val="13395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30352" y="310896"/>
            <a:ext cx="9144000" cy="566928"/>
          </a:xfrm>
          <a:prstGeom prst="rect">
            <a:avLst/>
          </a:prstGeom>
          <a:noFill/>
        </p:spPr>
        <p:txBody>
          <a:bodyPr wrap="square" anchor="t" lIns="0" rIns="0" tIns="27432" bIns="27432">
            <a:spAutoFit/>
          </a:bodyPr>
          <a:lstStyle/>
          <a:p>
            <a:pPr algn="l"/>
            <a:r>
              <a:rPr sz="3000" b="1">
                <a:solidFill>
                  <a:srgbClr val="FFFFFF"/>
                </a:solidFill>
                <a:latin typeface="Calibri"/>
              </a:rPr>
              <a:t>Summary</a:t>
            </a:r>
          </a:p>
        </p:txBody>
      </p:sp>
      <p:pic>
        <p:nvPicPr>
          <p:cNvPr id="4" name="Picture 3" descr="tmprr0vo6kw.png"/>
          <p:cNvPicPr>
            <a:picLocks noChangeAspect="1"/>
          </p:cNvPicPr>
          <p:nvPr/>
        </p:nvPicPr>
        <p:blipFill>
          <a:blip r:embed="rId2"/>
          <a:stretch>
            <a:fillRect/>
          </a:stretch>
        </p:blipFill>
        <p:spPr>
          <a:xfrm>
            <a:off x="10332720" y="384048"/>
            <a:ext cx="1313793" cy="457200"/>
          </a:xfrm>
          <a:prstGeom prst="rect">
            <a:avLst/>
          </a:prstGeom>
        </p:spPr>
      </p:pic>
      <p:sp>
        <p:nvSpPr>
          <p:cNvPr id="5" name="Rounded Rectangle 4"/>
          <p:cNvSpPr/>
          <p:nvPr/>
        </p:nvSpPr>
        <p:spPr>
          <a:xfrm>
            <a:off x="640080" y="1508760"/>
            <a:ext cx="3511296" cy="1325880"/>
          </a:xfrm>
          <a:prstGeom prst="roundRect">
            <a:avLst/>
          </a:prstGeom>
          <a:solidFill>
            <a:srgbClr val="F7F9FC"/>
          </a:solidFill>
          <a:ln w="12700">
            <a:solidFill>
              <a:srgbClr val="D8DE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640080" y="1508760"/>
            <a:ext cx="128016" cy="1325880"/>
          </a:xfrm>
          <a:prstGeom prst="rect">
            <a:avLst/>
          </a:prstGeom>
          <a:solidFill>
            <a:srgbClr val="C025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60119" y="1591056"/>
            <a:ext cx="3054096" cy="822960"/>
          </a:xfrm>
          <a:prstGeom prst="rect">
            <a:avLst/>
          </a:prstGeom>
          <a:noFill/>
        </p:spPr>
        <p:txBody>
          <a:bodyPr wrap="square" anchor="ctr" lIns="0" rIns="0" tIns="27432" bIns="27432">
            <a:spAutoFit/>
          </a:bodyPr>
          <a:lstStyle/>
          <a:p>
            <a:pPr algn="l"/>
            <a:r>
              <a:rPr sz="4000" b="1">
                <a:solidFill>
                  <a:srgbClr val="C0252B"/>
                </a:solidFill>
                <a:latin typeface="Calibri"/>
              </a:rPr>
              <a:t>2</a:t>
            </a:r>
          </a:p>
        </p:txBody>
      </p:sp>
      <p:sp>
        <p:nvSpPr>
          <p:cNvPr id="8" name="TextBox 7"/>
          <p:cNvSpPr txBox="1"/>
          <p:nvPr/>
        </p:nvSpPr>
        <p:spPr>
          <a:xfrm>
            <a:off x="1965960" y="1591056"/>
            <a:ext cx="2048255" cy="1188720"/>
          </a:xfrm>
          <a:prstGeom prst="rect">
            <a:avLst/>
          </a:prstGeom>
          <a:noFill/>
        </p:spPr>
        <p:txBody>
          <a:bodyPr wrap="square" anchor="ctr" lIns="0" rIns="0" tIns="27432" bIns="27432">
            <a:spAutoFit/>
          </a:bodyPr>
          <a:lstStyle/>
          <a:p>
            <a:pPr algn="l"/>
            <a:r>
              <a:rPr sz="1600" b="1">
                <a:solidFill>
                  <a:srgbClr val="1F2937"/>
                </a:solidFill>
                <a:latin typeface="Calibri"/>
              </a:rPr>
              <a:t>Critical-severity
risks</a:t>
            </a:r>
          </a:p>
        </p:txBody>
      </p:sp>
      <p:sp>
        <p:nvSpPr>
          <p:cNvPr id="9" name="Rounded Rectangle 8"/>
          <p:cNvSpPr/>
          <p:nvPr/>
        </p:nvSpPr>
        <p:spPr>
          <a:xfrm>
            <a:off x="4425696" y="1508760"/>
            <a:ext cx="3511296" cy="1325880"/>
          </a:xfrm>
          <a:prstGeom prst="roundRect">
            <a:avLst/>
          </a:prstGeom>
          <a:solidFill>
            <a:srgbClr val="F7F9FC"/>
          </a:solidFill>
          <a:ln w="12700">
            <a:solidFill>
              <a:srgbClr val="D8DE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4425696" y="1508760"/>
            <a:ext cx="128016" cy="1325880"/>
          </a:xfrm>
          <a:prstGeom prst="rect">
            <a:avLst/>
          </a:prstGeom>
          <a:solidFill>
            <a:srgbClr val="D9701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745736" y="1591056"/>
            <a:ext cx="3054096" cy="822960"/>
          </a:xfrm>
          <a:prstGeom prst="rect">
            <a:avLst/>
          </a:prstGeom>
          <a:noFill/>
        </p:spPr>
        <p:txBody>
          <a:bodyPr wrap="square" anchor="ctr" lIns="0" rIns="0" tIns="27432" bIns="27432">
            <a:spAutoFit/>
          </a:bodyPr>
          <a:lstStyle/>
          <a:p>
            <a:pPr algn="l"/>
            <a:r>
              <a:rPr sz="4000" b="1">
                <a:solidFill>
                  <a:srgbClr val="D9701B"/>
                </a:solidFill>
                <a:latin typeface="Calibri"/>
              </a:rPr>
              <a:t>4</a:t>
            </a:r>
          </a:p>
        </p:txBody>
      </p:sp>
      <p:sp>
        <p:nvSpPr>
          <p:cNvPr id="12" name="TextBox 11"/>
          <p:cNvSpPr txBox="1"/>
          <p:nvPr/>
        </p:nvSpPr>
        <p:spPr>
          <a:xfrm>
            <a:off x="5751576" y="1591056"/>
            <a:ext cx="2048255" cy="1188720"/>
          </a:xfrm>
          <a:prstGeom prst="rect">
            <a:avLst/>
          </a:prstGeom>
          <a:noFill/>
        </p:spPr>
        <p:txBody>
          <a:bodyPr wrap="square" anchor="ctr" lIns="0" rIns="0" tIns="27432" bIns="27432">
            <a:spAutoFit/>
          </a:bodyPr>
          <a:lstStyle/>
          <a:p>
            <a:pPr algn="l"/>
            <a:r>
              <a:rPr sz="1600" b="1">
                <a:solidFill>
                  <a:srgbClr val="1F2937"/>
                </a:solidFill>
                <a:latin typeface="Calibri"/>
              </a:rPr>
              <a:t>High-severity
risks</a:t>
            </a:r>
          </a:p>
        </p:txBody>
      </p:sp>
      <p:sp>
        <p:nvSpPr>
          <p:cNvPr id="13" name="Rounded Rectangle 12"/>
          <p:cNvSpPr/>
          <p:nvPr/>
        </p:nvSpPr>
        <p:spPr>
          <a:xfrm>
            <a:off x="8211311" y="1508760"/>
            <a:ext cx="3511296" cy="1325880"/>
          </a:xfrm>
          <a:prstGeom prst="roundRect">
            <a:avLst/>
          </a:prstGeom>
          <a:solidFill>
            <a:srgbClr val="F7F9FC"/>
          </a:solidFill>
          <a:ln w="12700">
            <a:solidFill>
              <a:srgbClr val="D8DE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8211311" y="1508760"/>
            <a:ext cx="128016" cy="1325880"/>
          </a:xfrm>
          <a:prstGeom prst="rect">
            <a:avLst/>
          </a:prstGeom>
          <a:solidFill>
            <a:srgbClr val="B88A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8531351" y="1591056"/>
            <a:ext cx="3054096" cy="822960"/>
          </a:xfrm>
          <a:prstGeom prst="rect">
            <a:avLst/>
          </a:prstGeom>
          <a:noFill/>
        </p:spPr>
        <p:txBody>
          <a:bodyPr wrap="square" anchor="ctr" lIns="0" rIns="0" tIns="27432" bIns="27432">
            <a:spAutoFit/>
          </a:bodyPr>
          <a:lstStyle/>
          <a:p>
            <a:pPr algn="l"/>
            <a:r>
              <a:rPr sz="4000" b="1">
                <a:solidFill>
                  <a:srgbClr val="B88A00"/>
                </a:solidFill>
                <a:latin typeface="Calibri"/>
              </a:rPr>
              <a:t>4</a:t>
            </a:r>
          </a:p>
        </p:txBody>
      </p:sp>
      <p:sp>
        <p:nvSpPr>
          <p:cNvPr id="16" name="TextBox 15"/>
          <p:cNvSpPr txBox="1"/>
          <p:nvPr/>
        </p:nvSpPr>
        <p:spPr>
          <a:xfrm>
            <a:off x="9537191" y="1591056"/>
            <a:ext cx="2048255" cy="1188720"/>
          </a:xfrm>
          <a:prstGeom prst="rect">
            <a:avLst/>
          </a:prstGeom>
          <a:noFill/>
        </p:spPr>
        <p:txBody>
          <a:bodyPr wrap="square" anchor="ctr" lIns="0" rIns="0" tIns="27432" bIns="27432">
            <a:spAutoFit/>
          </a:bodyPr>
          <a:lstStyle/>
          <a:p>
            <a:pPr algn="l"/>
            <a:r>
              <a:rPr sz="1600" b="1">
                <a:solidFill>
                  <a:srgbClr val="1F2937"/>
                </a:solidFill>
                <a:latin typeface="Calibri"/>
              </a:rPr>
              <a:t>Medium-severity
risks</a:t>
            </a:r>
          </a:p>
        </p:txBody>
      </p:sp>
      <p:sp>
        <p:nvSpPr>
          <p:cNvPr id="17" name="TextBox 16"/>
          <p:cNvSpPr txBox="1"/>
          <p:nvPr/>
        </p:nvSpPr>
        <p:spPr>
          <a:xfrm>
            <a:off x="640080" y="3154680"/>
            <a:ext cx="10972800" cy="365760"/>
          </a:xfrm>
          <a:prstGeom prst="rect">
            <a:avLst/>
          </a:prstGeom>
          <a:noFill/>
        </p:spPr>
        <p:txBody>
          <a:bodyPr wrap="square" anchor="t" lIns="0" rIns="0" tIns="27432" bIns="27432">
            <a:spAutoFit/>
          </a:bodyPr>
          <a:lstStyle/>
          <a:p>
            <a:pPr algn="l"/>
            <a:r>
              <a:rPr sz="1800" b="1">
                <a:solidFill>
                  <a:srgbClr val="13395C"/>
                </a:solidFill>
                <a:latin typeface="Calibri"/>
              </a:rPr>
              <a:t>Key takeaways</a:t>
            </a:r>
          </a:p>
        </p:txBody>
      </p:sp>
      <p:sp>
        <p:nvSpPr>
          <p:cNvPr id="18" name="Oval 17"/>
          <p:cNvSpPr/>
          <p:nvPr/>
        </p:nvSpPr>
        <p:spPr>
          <a:xfrm>
            <a:off x="685800" y="3685032"/>
            <a:ext cx="146304" cy="146304"/>
          </a:xfrm>
          <a:prstGeom prst="ellipse">
            <a:avLst/>
          </a:prstGeom>
          <a:solidFill>
            <a:srgbClr val="13395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1005840" y="3611880"/>
            <a:ext cx="10424160" cy="566928"/>
          </a:xfrm>
          <a:prstGeom prst="rect">
            <a:avLst/>
          </a:prstGeom>
          <a:noFill/>
        </p:spPr>
        <p:txBody>
          <a:bodyPr wrap="square" anchor="t" lIns="0" rIns="0" tIns="27432" bIns="27432">
            <a:spAutoFit/>
          </a:bodyPr>
          <a:lstStyle/>
          <a:p>
            <a:pPr algn="l"/>
            <a:r>
              <a:rPr sz="1400" b="0">
                <a:solidFill>
                  <a:srgbClr val="1F2937"/>
                </a:solidFill>
                <a:latin typeface="Calibri"/>
              </a:rPr>
              <a:t>Skills run with the host agent's full privileges — one malicious or injected skill can reach credentials, files, and shell.</a:t>
            </a:r>
          </a:p>
        </p:txBody>
      </p:sp>
      <p:sp>
        <p:nvSpPr>
          <p:cNvPr id="20" name="Oval 19"/>
          <p:cNvSpPr/>
          <p:nvPr/>
        </p:nvSpPr>
        <p:spPr>
          <a:xfrm>
            <a:off x="685800" y="4343400"/>
            <a:ext cx="146304" cy="146304"/>
          </a:xfrm>
          <a:prstGeom prst="ellipse">
            <a:avLst/>
          </a:prstGeom>
          <a:solidFill>
            <a:srgbClr val="13395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1005840" y="4270248"/>
            <a:ext cx="10424160" cy="566928"/>
          </a:xfrm>
          <a:prstGeom prst="rect">
            <a:avLst/>
          </a:prstGeom>
          <a:noFill/>
        </p:spPr>
        <p:txBody>
          <a:bodyPr wrap="square" anchor="t" lIns="0" rIns="0" tIns="27432" bIns="27432">
            <a:spAutoFit/>
          </a:bodyPr>
          <a:lstStyle/>
          <a:p>
            <a:pPr algn="l"/>
            <a:r>
              <a:rPr sz="1400" b="0">
                <a:solidFill>
                  <a:srgbClr val="1F2937"/>
                </a:solidFill>
                <a:latin typeface="Calibri"/>
              </a:rPr>
              <a:t>Prompt injection amplifies every category: untrusted input and tool output can drive autonomous, over-privileged actions.</a:t>
            </a:r>
          </a:p>
        </p:txBody>
      </p:sp>
      <p:sp>
        <p:nvSpPr>
          <p:cNvPr id="22" name="Oval 21"/>
          <p:cNvSpPr/>
          <p:nvPr/>
        </p:nvSpPr>
        <p:spPr>
          <a:xfrm>
            <a:off x="685800" y="5001768"/>
            <a:ext cx="146304" cy="146304"/>
          </a:xfrm>
          <a:prstGeom prst="ellipse">
            <a:avLst/>
          </a:prstGeom>
          <a:solidFill>
            <a:srgbClr val="13395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1005840" y="4928616"/>
            <a:ext cx="10424160" cy="566928"/>
          </a:xfrm>
          <a:prstGeom prst="rect">
            <a:avLst/>
          </a:prstGeom>
          <a:noFill/>
        </p:spPr>
        <p:txBody>
          <a:bodyPr wrap="square" anchor="t" lIns="0" rIns="0" tIns="27432" bIns="27432">
            <a:spAutoFit/>
          </a:bodyPr>
          <a:lstStyle/>
          <a:p>
            <a:pPr algn="l"/>
            <a:r>
              <a:rPr sz="1400" b="0">
                <a:solidFill>
                  <a:srgbClr val="1F2937"/>
                </a:solidFill>
                <a:latin typeface="Calibri"/>
              </a:rPr>
              <a:t>Defenses compose — signing + provenance + least-privilege manifests + sandboxing + scanning + governance, not any one control.</a:t>
            </a:r>
          </a:p>
        </p:txBody>
      </p:sp>
      <p:sp>
        <p:nvSpPr>
          <p:cNvPr id="24" name="Oval 23"/>
          <p:cNvSpPr/>
          <p:nvPr/>
        </p:nvSpPr>
        <p:spPr>
          <a:xfrm>
            <a:off x="685800" y="5660136"/>
            <a:ext cx="146304" cy="146304"/>
          </a:xfrm>
          <a:prstGeom prst="ellipse">
            <a:avLst/>
          </a:prstGeom>
          <a:solidFill>
            <a:srgbClr val="13395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1005840" y="5586983"/>
            <a:ext cx="10424160" cy="566928"/>
          </a:xfrm>
          <a:prstGeom prst="rect">
            <a:avLst/>
          </a:prstGeom>
          <a:noFill/>
        </p:spPr>
        <p:txBody>
          <a:bodyPr wrap="square" anchor="t" lIns="0" rIns="0" tIns="27432" bIns="27432">
            <a:spAutoFit/>
          </a:bodyPr>
          <a:lstStyle/>
          <a:p>
            <a:pPr algn="l"/>
            <a:r>
              <a:rPr sz="1400" b="0">
                <a:solidFill>
                  <a:srgbClr val="1F2937"/>
                </a:solidFill>
                <a:latin typeface="Calibri"/>
              </a:rPr>
              <a:t>There is no universal skill format, so security metadata is lost when skills are ported across platforms.</a:t>
            </a:r>
          </a:p>
        </p:txBody>
      </p:sp>
      <p:sp>
        <p:nvSpPr>
          <p:cNvPr id="26" name="Rounded Rectangle 25"/>
          <p:cNvSpPr/>
          <p:nvPr/>
        </p:nvSpPr>
        <p:spPr>
          <a:xfrm>
            <a:off x="640080" y="6199632"/>
            <a:ext cx="10972800" cy="0"/>
          </a:xfrm>
          <a:prstGeom prst="roundRect">
            <a:avLst/>
          </a:prstGeom>
          <a:noFill/>
          <a:ln w="9525">
            <a:solidFill>
              <a:srgbClr val="D8DE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640080" y="6053328"/>
            <a:ext cx="10972800" cy="320040"/>
          </a:xfrm>
          <a:prstGeom prst="rect">
            <a:avLst/>
          </a:prstGeom>
          <a:noFill/>
        </p:spPr>
        <p:txBody>
          <a:bodyPr wrap="square" anchor="t" lIns="0" rIns="0" tIns="27432" bIns="27432">
            <a:spAutoFit/>
          </a:bodyPr>
          <a:lstStyle/>
          <a:p>
            <a:pPr algn="l"/>
            <a:r>
              <a:rPr sz="1200" b="0">
                <a:solidFill>
                  <a:srgbClr val="5B6675"/>
                </a:solidFill>
                <a:latin typeface="Calibri"/>
              </a:rPr>
              <a:t>Full details, checklist, and per-risk pages: </a:t>
            </a:r>
            <a:r>
              <a:rPr sz="1200" b="1">
                <a:solidFill>
                  <a:srgbClr val="13395C"/>
                </a:solidFill>
                <a:latin typeface="Calibri"/>
              </a:rPr>
              <a:t>owasp.org/www-project-agentic-skills-top-10</a:t>
            </a:r>
          </a:p>
        </p:txBody>
      </p:sp>
      <p:sp>
        <p:nvSpPr>
          <p:cNvPr id="28" name="TextBox 27"/>
          <p:cNvSpPr txBox="1"/>
          <p:nvPr/>
        </p:nvSpPr>
        <p:spPr>
          <a:xfrm>
            <a:off x="548640" y="6455664"/>
            <a:ext cx="8229600" cy="274320"/>
          </a:xfrm>
          <a:prstGeom prst="rect">
            <a:avLst/>
          </a:prstGeom>
          <a:noFill/>
        </p:spPr>
        <p:txBody>
          <a:bodyPr wrap="square" anchor="t" lIns="0" rIns="0" tIns="27432" bIns="27432">
            <a:spAutoFit/>
          </a:bodyPr>
          <a:lstStyle/>
          <a:p>
            <a:pPr algn="l"/>
            <a:r>
              <a:rPr sz="900" b="0">
                <a:solidFill>
                  <a:srgbClr val="5B6675"/>
                </a:solidFill>
                <a:latin typeface="Calibri"/>
              </a:rPr>
              <a:t>OWASP Agentic Skills Top 10   ·   v0.5   ·   owasp.org/www-project-agentic-skills-top-10</a:t>
            </a:r>
          </a:p>
        </p:txBody>
      </p:sp>
      <p:sp>
        <p:nvSpPr>
          <p:cNvPr id="29" name="TextBox 28"/>
          <p:cNvSpPr txBox="1"/>
          <p:nvPr/>
        </p:nvSpPr>
        <p:spPr>
          <a:xfrm>
            <a:off x="10789920" y="6455664"/>
            <a:ext cx="914400" cy="274320"/>
          </a:xfrm>
          <a:prstGeom prst="rect">
            <a:avLst/>
          </a:prstGeom>
          <a:noFill/>
        </p:spPr>
        <p:txBody>
          <a:bodyPr wrap="square" anchor="t" lIns="0" rIns="0" tIns="27432" bIns="27432">
            <a:spAutoFit/>
          </a:bodyPr>
          <a:lstStyle/>
          <a:p>
            <a:pPr algn="r"/>
            <a:r>
              <a:rPr sz="900" b="0">
                <a:solidFill>
                  <a:srgbClr val="5B6675"/>
                </a:solidFill>
                <a:latin typeface="Calibri"/>
              </a:rPr>
              <a:t>12 / 12</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45720" y="-45720"/>
            <a:ext cx="12289536" cy="1207008"/>
          </a:xfrm>
          <a:prstGeom prst="rect">
            <a:avLst/>
          </a:prstGeom>
          <a:solidFill>
            <a:srgbClr val="C025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ounded Rectangle 2"/>
          <p:cNvSpPr/>
          <p:nvPr/>
        </p:nvSpPr>
        <p:spPr>
          <a:xfrm>
            <a:off x="548640" y="164592"/>
            <a:ext cx="1325880" cy="310896"/>
          </a:xfrm>
          <a:prstGeom prst="round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lIns="45720" rIns="45720" tIns="27432" bIns="27432"/>
          <a:lstStyle/>
          <a:p>
            <a:pPr algn="ctr"/>
            <a:r>
              <a:rPr sz="1100" b="1">
                <a:solidFill>
                  <a:srgbClr val="C0252B"/>
                </a:solidFill>
                <a:latin typeface="Calibri"/>
              </a:rPr>
              <a:t>CRITICAL</a:t>
            </a:r>
          </a:p>
        </p:txBody>
      </p:sp>
      <p:sp>
        <p:nvSpPr>
          <p:cNvPr id="4" name="TextBox 3"/>
          <p:cNvSpPr txBox="1"/>
          <p:nvPr/>
        </p:nvSpPr>
        <p:spPr>
          <a:xfrm>
            <a:off x="530352" y="530352"/>
            <a:ext cx="9144000" cy="566928"/>
          </a:xfrm>
          <a:prstGeom prst="rect">
            <a:avLst/>
          </a:prstGeom>
          <a:noFill/>
        </p:spPr>
        <p:txBody>
          <a:bodyPr wrap="square" anchor="t" lIns="0" rIns="0" tIns="27432" bIns="27432">
            <a:spAutoFit/>
          </a:bodyPr>
          <a:lstStyle/>
          <a:p>
            <a:pPr algn="l"/>
            <a:r>
              <a:rPr sz="2700" b="1">
                <a:solidFill>
                  <a:srgbClr val="FFFFFF"/>
                </a:solidFill>
                <a:latin typeface="Calibri"/>
              </a:rPr>
              <a:t>AST01 — Malicious Skills</a:t>
            </a:r>
          </a:p>
        </p:txBody>
      </p:sp>
      <p:pic>
        <p:nvPicPr>
          <p:cNvPr id="5" name="Picture 4" descr="tmprr0vo6kw.png"/>
          <p:cNvPicPr>
            <a:picLocks noChangeAspect="1"/>
          </p:cNvPicPr>
          <p:nvPr/>
        </p:nvPicPr>
        <p:blipFill>
          <a:blip r:embed="rId2"/>
          <a:stretch>
            <a:fillRect/>
          </a:stretch>
        </p:blipFill>
        <p:spPr>
          <a:xfrm>
            <a:off x="10332720" y="384048"/>
            <a:ext cx="1313793" cy="457200"/>
          </a:xfrm>
          <a:prstGeom prst="rect">
            <a:avLst/>
          </a:prstGeom>
        </p:spPr>
      </p:pic>
      <p:sp>
        <p:nvSpPr>
          <p:cNvPr id="6" name="TextBox 5"/>
          <p:cNvSpPr txBox="1"/>
          <p:nvPr/>
        </p:nvSpPr>
        <p:spPr>
          <a:xfrm>
            <a:off x="548640" y="1325880"/>
            <a:ext cx="11109960" cy="658368"/>
          </a:xfrm>
          <a:prstGeom prst="rect">
            <a:avLst/>
          </a:prstGeom>
          <a:noFill/>
        </p:spPr>
        <p:txBody>
          <a:bodyPr wrap="square" anchor="t" lIns="0" rIns="0" tIns="27432" bIns="27432">
            <a:spAutoFit/>
          </a:bodyPr>
          <a:lstStyle/>
          <a:p>
            <a:pPr algn="l"/>
            <a:r>
              <a:rPr sz="1300" b="0">
                <a:solidFill>
                  <a:srgbClr val="5B6675"/>
                </a:solidFill>
                <a:latin typeface="Calibri"/>
              </a:rPr>
              <a:t>Attackers publish skills that appear legitimate but contain hidden malicious payloads — credential stealers, reverse shells, backdoors, or social engineering instructions embedded in SKILL.md prose sections.</a:t>
            </a:r>
          </a:p>
        </p:txBody>
      </p:sp>
      <p:sp>
        <p:nvSpPr>
          <p:cNvPr id="7" name="TextBox 6"/>
          <p:cNvSpPr txBox="1"/>
          <p:nvPr/>
        </p:nvSpPr>
        <p:spPr>
          <a:xfrm>
            <a:off x="548640" y="2103120"/>
            <a:ext cx="5212080" cy="310896"/>
          </a:xfrm>
          <a:prstGeom prst="rect">
            <a:avLst/>
          </a:prstGeom>
          <a:noFill/>
        </p:spPr>
        <p:txBody>
          <a:bodyPr wrap="square" anchor="t" lIns="0" rIns="0" tIns="27432" bIns="27432">
            <a:spAutoFit/>
          </a:bodyPr>
          <a:lstStyle/>
          <a:p>
            <a:pPr algn="l"/>
            <a:r>
              <a:rPr sz="1400" b="1">
                <a:solidFill>
                  <a:srgbClr val="C0252B"/>
                </a:solidFill>
                <a:latin typeface="Calibri"/>
              </a:rPr>
              <a:t>ISSUES  /  ATTACK VECTORS</a:t>
            </a:r>
          </a:p>
        </p:txBody>
      </p:sp>
      <p:sp>
        <p:nvSpPr>
          <p:cNvPr id="8" name="TextBox 7"/>
          <p:cNvSpPr txBox="1"/>
          <p:nvPr/>
        </p:nvSpPr>
        <p:spPr>
          <a:xfrm>
            <a:off x="6355080" y="2103120"/>
            <a:ext cx="5212080" cy="310896"/>
          </a:xfrm>
          <a:prstGeom prst="rect">
            <a:avLst/>
          </a:prstGeom>
          <a:noFill/>
        </p:spPr>
        <p:txBody>
          <a:bodyPr wrap="square" anchor="t" lIns="0" rIns="0" tIns="27432" bIns="27432">
            <a:spAutoFit/>
          </a:bodyPr>
          <a:lstStyle/>
          <a:p>
            <a:pPr algn="l"/>
            <a:r>
              <a:rPr sz="1400" b="1">
                <a:solidFill>
                  <a:srgbClr val="0F6E56"/>
                </a:solidFill>
                <a:latin typeface="Calibri"/>
              </a:rPr>
              <a:t>MITIGATIONS</a:t>
            </a:r>
          </a:p>
        </p:txBody>
      </p:sp>
      <p:sp>
        <p:nvSpPr>
          <p:cNvPr id="9" name="Rectangle 8"/>
          <p:cNvSpPr/>
          <p:nvPr/>
        </p:nvSpPr>
        <p:spPr>
          <a:xfrm>
            <a:off x="548640" y="2468879"/>
            <a:ext cx="2194560" cy="27432"/>
          </a:xfrm>
          <a:prstGeom prst="rect">
            <a:avLst/>
          </a:prstGeom>
          <a:solidFill>
            <a:srgbClr val="C025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6355080" y="2468879"/>
            <a:ext cx="2194560" cy="27432"/>
          </a:xfrm>
          <a:prstGeom prst="rect">
            <a:avLst/>
          </a:prstGeom>
          <a:solidFill>
            <a:srgbClr val="0F6E5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ounded Rectangle 10"/>
          <p:cNvSpPr/>
          <p:nvPr/>
        </p:nvSpPr>
        <p:spPr>
          <a:xfrm>
            <a:off x="548640" y="2670048"/>
            <a:ext cx="5074920" cy="749808"/>
          </a:xfrm>
          <a:prstGeom prst="roundRect">
            <a:avLst/>
          </a:prstGeom>
          <a:solidFill>
            <a:srgbClr val="FCECEC"/>
          </a:solidFill>
          <a:ln w="12700">
            <a:solidFill>
              <a:srgbClr val="C0252B"/>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791F1F"/>
                </a:solidFill>
                <a:latin typeface="Calibri"/>
              </a:rPr>
              <a:t>Typosquatting</a:t>
            </a:r>
          </a:p>
        </p:txBody>
      </p:sp>
      <p:sp>
        <p:nvSpPr>
          <p:cNvPr id="12" name="Rounded Rectangle 11"/>
          <p:cNvSpPr/>
          <p:nvPr/>
        </p:nvSpPr>
        <p:spPr>
          <a:xfrm>
            <a:off x="548640" y="3529584"/>
            <a:ext cx="5074920" cy="749808"/>
          </a:xfrm>
          <a:prstGeom prst="roundRect">
            <a:avLst/>
          </a:prstGeom>
          <a:solidFill>
            <a:srgbClr val="FCECEC"/>
          </a:solidFill>
          <a:ln w="12700">
            <a:solidFill>
              <a:srgbClr val="C0252B"/>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791F1F"/>
                </a:solidFill>
                <a:latin typeface="Calibri"/>
              </a:rPr>
              <a:t>Social Engineering Prerequisites</a:t>
            </a:r>
          </a:p>
        </p:txBody>
      </p:sp>
      <p:sp>
        <p:nvSpPr>
          <p:cNvPr id="13" name="Rounded Rectangle 12"/>
          <p:cNvSpPr/>
          <p:nvPr/>
        </p:nvSpPr>
        <p:spPr>
          <a:xfrm>
            <a:off x="548640" y="4389120"/>
            <a:ext cx="5074920" cy="749808"/>
          </a:xfrm>
          <a:prstGeom prst="roundRect">
            <a:avLst/>
          </a:prstGeom>
          <a:solidFill>
            <a:srgbClr val="FCECEC"/>
          </a:solidFill>
          <a:ln w="12700">
            <a:solidFill>
              <a:srgbClr val="C0252B"/>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791F1F"/>
                </a:solidFill>
                <a:latin typeface="Calibri"/>
              </a:rPr>
              <a:t>ClickFix Prompts</a:t>
            </a:r>
          </a:p>
        </p:txBody>
      </p:sp>
      <p:sp>
        <p:nvSpPr>
          <p:cNvPr id="14" name="Rounded Rectangle 13"/>
          <p:cNvSpPr/>
          <p:nvPr/>
        </p:nvSpPr>
        <p:spPr>
          <a:xfrm>
            <a:off x="548640" y="5248656"/>
            <a:ext cx="5074920" cy="749808"/>
          </a:xfrm>
          <a:prstGeom prst="roundRect">
            <a:avLst/>
          </a:prstGeom>
          <a:solidFill>
            <a:srgbClr val="FCECEC"/>
          </a:solidFill>
          <a:ln w="12700">
            <a:solidFill>
              <a:srgbClr val="C0252B"/>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791F1F"/>
                </a:solidFill>
                <a:latin typeface="Calibri"/>
              </a:rPr>
              <a:t>SOUL.md Persistence</a:t>
            </a:r>
          </a:p>
        </p:txBody>
      </p:sp>
      <p:sp>
        <p:nvSpPr>
          <p:cNvPr id="15" name="Rounded Rectangle 14"/>
          <p:cNvSpPr/>
          <p:nvPr/>
        </p:nvSpPr>
        <p:spPr>
          <a:xfrm>
            <a:off x="6355080" y="2670048"/>
            <a:ext cx="5074920" cy="749808"/>
          </a:xfrm>
          <a:prstGeom prst="roundRect">
            <a:avLst/>
          </a:prstGeom>
          <a:solidFill>
            <a:srgbClr val="E3F3EC"/>
          </a:solidFill>
          <a:ln w="12700">
            <a:solidFill>
              <a:srgbClr val="0F6E56"/>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085041"/>
                </a:solidFill>
                <a:latin typeface="Calibri"/>
              </a:rPr>
              <a:t>Require cryptographic signatures (ed25519)</a:t>
            </a:r>
          </a:p>
        </p:txBody>
      </p:sp>
      <p:sp>
        <p:nvSpPr>
          <p:cNvPr id="16" name="Rounded Rectangle 15"/>
          <p:cNvSpPr/>
          <p:nvPr/>
        </p:nvSpPr>
        <p:spPr>
          <a:xfrm>
            <a:off x="6355080" y="3529584"/>
            <a:ext cx="5074920" cy="749808"/>
          </a:xfrm>
          <a:prstGeom prst="roundRect">
            <a:avLst/>
          </a:prstGeom>
          <a:solidFill>
            <a:srgbClr val="E3F3EC"/>
          </a:solidFill>
          <a:ln w="12700">
            <a:solidFill>
              <a:srgbClr val="0F6E56"/>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085041"/>
                </a:solidFill>
                <a:latin typeface="Calibri"/>
              </a:rPr>
              <a:t>Implement Merkle root signing</a:t>
            </a:r>
          </a:p>
        </p:txBody>
      </p:sp>
      <p:sp>
        <p:nvSpPr>
          <p:cNvPr id="17" name="Rounded Rectangle 16"/>
          <p:cNvSpPr/>
          <p:nvPr/>
        </p:nvSpPr>
        <p:spPr>
          <a:xfrm>
            <a:off x="6355080" y="4389120"/>
            <a:ext cx="5074920" cy="749808"/>
          </a:xfrm>
          <a:prstGeom prst="roundRect">
            <a:avLst/>
          </a:prstGeom>
          <a:solidFill>
            <a:srgbClr val="E3F3EC"/>
          </a:solidFill>
          <a:ln w="12700">
            <a:solidFill>
              <a:srgbClr val="0F6E56"/>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085041"/>
                </a:solidFill>
                <a:latin typeface="Calibri"/>
              </a:rPr>
              <a:t>Scan skills at publish time and at install time</a:t>
            </a:r>
          </a:p>
        </p:txBody>
      </p:sp>
      <p:sp>
        <p:nvSpPr>
          <p:cNvPr id="18" name="Rounded Rectangle 17"/>
          <p:cNvSpPr/>
          <p:nvPr/>
        </p:nvSpPr>
        <p:spPr>
          <a:xfrm>
            <a:off x="6355080" y="5248656"/>
            <a:ext cx="5074920" cy="749808"/>
          </a:xfrm>
          <a:prstGeom prst="roundRect">
            <a:avLst/>
          </a:prstGeom>
          <a:solidFill>
            <a:srgbClr val="E3F3EC"/>
          </a:solidFill>
          <a:ln w="12700">
            <a:solidFill>
              <a:srgbClr val="0F6E56"/>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085041"/>
                </a:solidFill>
                <a:latin typeface="Calibri"/>
              </a:rPr>
              <a:t>Isolate skill execution</a:t>
            </a:r>
          </a:p>
        </p:txBody>
      </p:sp>
      <p:sp>
        <p:nvSpPr>
          <p:cNvPr id="19" name="Right Arrow 18"/>
          <p:cNvSpPr/>
          <p:nvPr/>
        </p:nvSpPr>
        <p:spPr>
          <a:xfrm>
            <a:off x="5733288" y="4078224"/>
            <a:ext cx="548640" cy="512064"/>
          </a:xfrm>
          <a:prstGeom prst="rightArrow">
            <a:avLst/>
          </a:prstGeom>
          <a:solidFill>
            <a:srgbClr val="B4BEC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548640" y="6455664"/>
            <a:ext cx="8229600" cy="274320"/>
          </a:xfrm>
          <a:prstGeom prst="rect">
            <a:avLst/>
          </a:prstGeom>
          <a:noFill/>
        </p:spPr>
        <p:txBody>
          <a:bodyPr wrap="square" anchor="t" lIns="0" rIns="0" tIns="27432" bIns="27432">
            <a:spAutoFit/>
          </a:bodyPr>
          <a:lstStyle/>
          <a:p>
            <a:pPr algn="l"/>
            <a:r>
              <a:rPr sz="900" b="0">
                <a:solidFill>
                  <a:srgbClr val="5B6675"/>
                </a:solidFill>
                <a:latin typeface="Calibri"/>
              </a:rPr>
              <a:t>OWASP Agentic Skills Top 10   ·   v0.5   ·   owasp.org/www-project-agentic-skills-top-10</a:t>
            </a:r>
          </a:p>
        </p:txBody>
      </p:sp>
      <p:sp>
        <p:nvSpPr>
          <p:cNvPr id="21" name="TextBox 20"/>
          <p:cNvSpPr txBox="1"/>
          <p:nvPr/>
        </p:nvSpPr>
        <p:spPr>
          <a:xfrm>
            <a:off x="10789920" y="6455664"/>
            <a:ext cx="914400" cy="274320"/>
          </a:xfrm>
          <a:prstGeom prst="rect">
            <a:avLst/>
          </a:prstGeom>
          <a:noFill/>
        </p:spPr>
        <p:txBody>
          <a:bodyPr wrap="square" anchor="t" lIns="0" rIns="0" tIns="27432" bIns="27432">
            <a:spAutoFit/>
          </a:bodyPr>
          <a:lstStyle/>
          <a:p>
            <a:pPr algn="r"/>
            <a:r>
              <a:rPr sz="900" b="0">
                <a:solidFill>
                  <a:srgbClr val="5B6675"/>
                </a:solidFill>
                <a:latin typeface="Calibri"/>
              </a:rPr>
              <a:t>2 / 12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45720" y="-45720"/>
            <a:ext cx="12289536" cy="1207008"/>
          </a:xfrm>
          <a:prstGeom prst="rect">
            <a:avLst/>
          </a:prstGeom>
          <a:solidFill>
            <a:srgbClr val="C025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ounded Rectangle 2"/>
          <p:cNvSpPr/>
          <p:nvPr/>
        </p:nvSpPr>
        <p:spPr>
          <a:xfrm>
            <a:off x="548640" y="164592"/>
            <a:ext cx="1325880" cy="310896"/>
          </a:xfrm>
          <a:prstGeom prst="round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lIns="45720" rIns="45720" tIns="27432" bIns="27432"/>
          <a:lstStyle/>
          <a:p>
            <a:pPr algn="ctr"/>
            <a:r>
              <a:rPr sz="1100" b="1">
                <a:solidFill>
                  <a:srgbClr val="C0252B"/>
                </a:solidFill>
                <a:latin typeface="Calibri"/>
              </a:rPr>
              <a:t>CRITICAL</a:t>
            </a:r>
          </a:p>
        </p:txBody>
      </p:sp>
      <p:sp>
        <p:nvSpPr>
          <p:cNvPr id="4" name="TextBox 3"/>
          <p:cNvSpPr txBox="1"/>
          <p:nvPr/>
        </p:nvSpPr>
        <p:spPr>
          <a:xfrm>
            <a:off x="530352" y="530352"/>
            <a:ext cx="9144000" cy="566928"/>
          </a:xfrm>
          <a:prstGeom prst="rect">
            <a:avLst/>
          </a:prstGeom>
          <a:noFill/>
        </p:spPr>
        <p:txBody>
          <a:bodyPr wrap="square" anchor="t" lIns="0" rIns="0" tIns="27432" bIns="27432">
            <a:spAutoFit/>
          </a:bodyPr>
          <a:lstStyle/>
          <a:p>
            <a:pPr algn="l"/>
            <a:r>
              <a:rPr sz="2700" b="1">
                <a:solidFill>
                  <a:srgbClr val="FFFFFF"/>
                </a:solidFill>
                <a:latin typeface="Calibri"/>
              </a:rPr>
              <a:t>AST02 — Supply Chain Compromise</a:t>
            </a:r>
          </a:p>
        </p:txBody>
      </p:sp>
      <p:pic>
        <p:nvPicPr>
          <p:cNvPr id="5" name="Picture 4" descr="tmprr0vo6kw.png"/>
          <p:cNvPicPr>
            <a:picLocks noChangeAspect="1"/>
          </p:cNvPicPr>
          <p:nvPr/>
        </p:nvPicPr>
        <p:blipFill>
          <a:blip r:embed="rId2"/>
          <a:stretch>
            <a:fillRect/>
          </a:stretch>
        </p:blipFill>
        <p:spPr>
          <a:xfrm>
            <a:off x="10332720" y="384048"/>
            <a:ext cx="1313793" cy="457200"/>
          </a:xfrm>
          <a:prstGeom prst="rect">
            <a:avLst/>
          </a:prstGeom>
        </p:spPr>
      </p:pic>
      <p:sp>
        <p:nvSpPr>
          <p:cNvPr id="6" name="TextBox 5"/>
          <p:cNvSpPr txBox="1"/>
          <p:nvPr/>
        </p:nvSpPr>
        <p:spPr>
          <a:xfrm>
            <a:off x="548640" y="1325880"/>
            <a:ext cx="11109960" cy="658368"/>
          </a:xfrm>
          <a:prstGeom prst="rect">
            <a:avLst/>
          </a:prstGeom>
          <a:noFill/>
        </p:spPr>
        <p:txBody>
          <a:bodyPr wrap="square" anchor="t" lIns="0" rIns="0" tIns="27432" bIns="27432">
            <a:spAutoFit/>
          </a:bodyPr>
          <a:lstStyle/>
          <a:p>
            <a:pPr algn="l"/>
            <a:r>
              <a:rPr sz="1300" b="0">
                <a:solidFill>
                  <a:srgbClr val="5B6675"/>
                </a:solidFill>
                <a:latin typeface="Calibri"/>
              </a:rPr>
              <a:t>Skill registries and distribution channels lack the provenance controls common in mature package ecosystems (npm, PyPI, Cargo). Attackers exploit this absence through coordinated mass uploads, dependency confusion, account takeover, and…</a:t>
            </a:r>
          </a:p>
        </p:txBody>
      </p:sp>
      <p:sp>
        <p:nvSpPr>
          <p:cNvPr id="7" name="TextBox 6"/>
          <p:cNvSpPr txBox="1"/>
          <p:nvPr/>
        </p:nvSpPr>
        <p:spPr>
          <a:xfrm>
            <a:off x="548640" y="2103120"/>
            <a:ext cx="5212080" cy="310896"/>
          </a:xfrm>
          <a:prstGeom prst="rect">
            <a:avLst/>
          </a:prstGeom>
          <a:noFill/>
        </p:spPr>
        <p:txBody>
          <a:bodyPr wrap="square" anchor="t" lIns="0" rIns="0" tIns="27432" bIns="27432">
            <a:spAutoFit/>
          </a:bodyPr>
          <a:lstStyle/>
          <a:p>
            <a:pPr algn="l"/>
            <a:r>
              <a:rPr sz="1400" b="1">
                <a:solidFill>
                  <a:srgbClr val="C0252B"/>
                </a:solidFill>
                <a:latin typeface="Calibri"/>
              </a:rPr>
              <a:t>ISSUES  /  ATTACK VECTORS</a:t>
            </a:r>
          </a:p>
        </p:txBody>
      </p:sp>
      <p:sp>
        <p:nvSpPr>
          <p:cNvPr id="8" name="TextBox 7"/>
          <p:cNvSpPr txBox="1"/>
          <p:nvPr/>
        </p:nvSpPr>
        <p:spPr>
          <a:xfrm>
            <a:off x="6355080" y="2103120"/>
            <a:ext cx="5212080" cy="310896"/>
          </a:xfrm>
          <a:prstGeom prst="rect">
            <a:avLst/>
          </a:prstGeom>
          <a:noFill/>
        </p:spPr>
        <p:txBody>
          <a:bodyPr wrap="square" anchor="t" lIns="0" rIns="0" tIns="27432" bIns="27432">
            <a:spAutoFit/>
          </a:bodyPr>
          <a:lstStyle/>
          <a:p>
            <a:pPr algn="l"/>
            <a:r>
              <a:rPr sz="1400" b="1">
                <a:solidFill>
                  <a:srgbClr val="0F6E56"/>
                </a:solidFill>
                <a:latin typeface="Calibri"/>
              </a:rPr>
              <a:t>MITIGATIONS</a:t>
            </a:r>
          </a:p>
        </p:txBody>
      </p:sp>
      <p:sp>
        <p:nvSpPr>
          <p:cNvPr id="9" name="Rectangle 8"/>
          <p:cNvSpPr/>
          <p:nvPr/>
        </p:nvSpPr>
        <p:spPr>
          <a:xfrm>
            <a:off x="548640" y="2468879"/>
            <a:ext cx="2194560" cy="27432"/>
          </a:xfrm>
          <a:prstGeom prst="rect">
            <a:avLst/>
          </a:prstGeom>
          <a:solidFill>
            <a:srgbClr val="C025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6355080" y="2468879"/>
            <a:ext cx="2194560" cy="27432"/>
          </a:xfrm>
          <a:prstGeom prst="rect">
            <a:avLst/>
          </a:prstGeom>
          <a:solidFill>
            <a:srgbClr val="0F6E5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ounded Rectangle 10"/>
          <p:cNvSpPr/>
          <p:nvPr/>
        </p:nvSpPr>
        <p:spPr>
          <a:xfrm>
            <a:off x="548640" y="2670048"/>
            <a:ext cx="5074920" cy="749808"/>
          </a:xfrm>
          <a:prstGeom prst="roundRect">
            <a:avLst/>
          </a:prstGeom>
          <a:solidFill>
            <a:srgbClr val="FCECEC"/>
          </a:solidFill>
          <a:ln w="12700">
            <a:solidFill>
              <a:srgbClr val="C0252B"/>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791F1F"/>
                </a:solidFill>
                <a:latin typeface="Calibri"/>
              </a:rPr>
              <a:t>Registry Flooding</a:t>
            </a:r>
          </a:p>
        </p:txBody>
      </p:sp>
      <p:sp>
        <p:nvSpPr>
          <p:cNvPr id="12" name="Rounded Rectangle 11"/>
          <p:cNvSpPr/>
          <p:nvPr/>
        </p:nvSpPr>
        <p:spPr>
          <a:xfrm>
            <a:off x="548640" y="3529584"/>
            <a:ext cx="5074920" cy="749808"/>
          </a:xfrm>
          <a:prstGeom prst="roundRect">
            <a:avLst/>
          </a:prstGeom>
          <a:solidFill>
            <a:srgbClr val="FCECEC"/>
          </a:solidFill>
          <a:ln w="12700">
            <a:solidFill>
              <a:srgbClr val="C0252B"/>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791F1F"/>
                </a:solidFill>
                <a:latin typeface="Calibri"/>
              </a:rPr>
              <a:t>Dependency Confusion</a:t>
            </a:r>
          </a:p>
        </p:txBody>
      </p:sp>
      <p:sp>
        <p:nvSpPr>
          <p:cNvPr id="13" name="Rounded Rectangle 12"/>
          <p:cNvSpPr/>
          <p:nvPr/>
        </p:nvSpPr>
        <p:spPr>
          <a:xfrm>
            <a:off x="548640" y="4389120"/>
            <a:ext cx="5074920" cy="749808"/>
          </a:xfrm>
          <a:prstGeom prst="roundRect">
            <a:avLst/>
          </a:prstGeom>
          <a:solidFill>
            <a:srgbClr val="FCECEC"/>
          </a:solidFill>
          <a:ln w="12700">
            <a:solidFill>
              <a:srgbClr val="C0252B"/>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791F1F"/>
                </a:solidFill>
                <a:latin typeface="Calibri"/>
              </a:rPr>
              <a:t>Config-File Hijacking</a:t>
            </a:r>
          </a:p>
        </p:txBody>
      </p:sp>
      <p:sp>
        <p:nvSpPr>
          <p:cNvPr id="14" name="Rounded Rectangle 13"/>
          <p:cNvSpPr/>
          <p:nvPr/>
        </p:nvSpPr>
        <p:spPr>
          <a:xfrm>
            <a:off x="548640" y="5248656"/>
            <a:ext cx="5074920" cy="749808"/>
          </a:xfrm>
          <a:prstGeom prst="roundRect">
            <a:avLst/>
          </a:prstGeom>
          <a:solidFill>
            <a:srgbClr val="FCECEC"/>
          </a:solidFill>
          <a:ln w="12700">
            <a:solidFill>
              <a:srgbClr val="C0252B"/>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791F1F"/>
                </a:solidFill>
                <a:latin typeface="Calibri"/>
              </a:rPr>
              <a:t>Maintainer Account Takeover</a:t>
            </a:r>
          </a:p>
        </p:txBody>
      </p:sp>
      <p:sp>
        <p:nvSpPr>
          <p:cNvPr id="15" name="Rounded Rectangle 14"/>
          <p:cNvSpPr/>
          <p:nvPr/>
        </p:nvSpPr>
        <p:spPr>
          <a:xfrm>
            <a:off x="6355080" y="2670048"/>
            <a:ext cx="5074920" cy="749808"/>
          </a:xfrm>
          <a:prstGeom prst="roundRect">
            <a:avLst/>
          </a:prstGeom>
          <a:solidFill>
            <a:srgbClr val="E3F3EC"/>
          </a:solidFill>
          <a:ln w="12700">
            <a:solidFill>
              <a:srgbClr val="0F6E56"/>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085041"/>
                </a:solidFill>
                <a:latin typeface="Calibri"/>
              </a:rPr>
              <a:t>Implement skill provenance tracking</a:t>
            </a:r>
          </a:p>
        </p:txBody>
      </p:sp>
      <p:sp>
        <p:nvSpPr>
          <p:cNvPr id="16" name="Rounded Rectangle 15"/>
          <p:cNvSpPr/>
          <p:nvPr/>
        </p:nvSpPr>
        <p:spPr>
          <a:xfrm>
            <a:off x="6355080" y="3529584"/>
            <a:ext cx="5074920" cy="749808"/>
          </a:xfrm>
          <a:prstGeom prst="roundRect">
            <a:avLst/>
          </a:prstGeom>
          <a:solidFill>
            <a:srgbClr val="E3F3EC"/>
          </a:solidFill>
          <a:ln w="12700">
            <a:solidFill>
              <a:srgbClr val="0F6E56"/>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085041"/>
                </a:solidFill>
                <a:latin typeface="Calibri"/>
              </a:rPr>
              <a:t>Require transparency logs</a:t>
            </a:r>
          </a:p>
        </p:txBody>
      </p:sp>
      <p:sp>
        <p:nvSpPr>
          <p:cNvPr id="17" name="Rounded Rectangle 16"/>
          <p:cNvSpPr/>
          <p:nvPr/>
        </p:nvSpPr>
        <p:spPr>
          <a:xfrm>
            <a:off x="6355080" y="4389120"/>
            <a:ext cx="5074920" cy="749808"/>
          </a:xfrm>
          <a:prstGeom prst="roundRect">
            <a:avLst/>
          </a:prstGeom>
          <a:solidFill>
            <a:srgbClr val="E3F3EC"/>
          </a:solidFill>
          <a:ln w="12700">
            <a:solidFill>
              <a:srgbClr val="0F6E56"/>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085041"/>
                </a:solidFill>
                <a:latin typeface="Calibri"/>
              </a:rPr>
              <a:t>Pin all nested dependencies</a:t>
            </a:r>
          </a:p>
        </p:txBody>
      </p:sp>
      <p:sp>
        <p:nvSpPr>
          <p:cNvPr id="18" name="Rounded Rectangle 17"/>
          <p:cNvSpPr/>
          <p:nvPr/>
        </p:nvSpPr>
        <p:spPr>
          <a:xfrm>
            <a:off x="6355080" y="5248656"/>
            <a:ext cx="5074920" cy="749808"/>
          </a:xfrm>
          <a:prstGeom prst="roundRect">
            <a:avLst/>
          </a:prstGeom>
          <a:solidFill>
            <a:srgbClr val="E3F3EC"/>
          </a:solidFill>
          <a:ln w="12700">
            <a:solidFill>
              <a:srgbClr val="0F6E56"/>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085041"/>
                </a:solidFill>
                <a:latin typeface="Calibri"/>
              </a:rPr>
              <a:t>Treat repository configuration files</a:t>
            </a:r>
          </a:p>
        </p:txBody>
      </p:sp>
      <p:sp>
        <p:nvSpPr>
          <p:cNvPr id="19" name="Right Arrow 18"/>
          <p:cNvSpPr/>
          <p:nvPr/>
        </p:nvSpPr>
        <p:spPr>
          <a:xfrm>
            <a:off x="5733288" y="4078224"/>
            <a:ext cx="548640" cy="512064"/>
          </a:xfrm>
          <a:prstGeom prst="rightArrow">
            <a:avLst/>
          </a:prstGeom>
          <a:solidFill>
            <a:srgbClr val="B4BEC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548640" y="6455664"/>
            <a:ext cx="8229600" cy="274320"/>
          </a:xfrm>
          <a:prstGeom prst="rect">
            <a:avLst/>
          </a:prstGeom>
          <a:noFill/>
        </p:spPr>
        <p:txBody>
          <a:bodyPr wrap="square" anchor="t" lIns="0" rIns="0" tIns="27432" bIns="27432">
            <a:spAutoFit/>
          </a:bodyPr>
          <a:lstStyle/>
          <a:p>
            <a:pPr algn="l"/>
            <a:r>
              <a:rPr sz="900" b="0">
                <a:solidFill>
                  <a:srgbClr val="5B6675"/>
                </a:solidFill>
                <a:latin typeface="Calibri"/>
              </a:rPr>
              <a:t>OWASP Agentic Skills Top 10   ·   v0.5   ·   owasp.org/www-project-agentic-skills-top-10</a:t>
            </a:r>
          </a:p>
        </p:txBody>
      </p:sp>
      <p:sp>
        <p:nvSpPr>
          <p:cNvPr id="21" name="TextBox 20"/>
          <p:cNvSpPr txBox="1"/>
          <p:nvPr/>
        </p:nvSpPr>
        <p:spPr>
          <a:xfrm>
            <a:off x="10789920" y="6455664"/>
            <a:ext cx="914400" cy="274320"/>
          </a:xfrm>
          <a:prstGeom prst="rect">
            <a:avLst/>
          </a:prstGeom>
          <a:noFill/>
        </p:spPr>
        <p:txBody>
          <a:bodyPr wrap="square" anchor="t" lIns="0" rIns="0" tIns="27432" bIns="27432">
            <a:spAutoFit/>
          </a:bodyPr>
          <a:lstStyle/>
          <a:p>
            <a:pPr algn="r"/>
            <a:r>
              <a:rPr sz="900" b="0">
                <a:solidFill>
                  <a:srgbClr val="5B6675"/>
                </a:solidFill>
                <a:latin typeface="Calibri"/>
              </a:rPr>
              <a:t>3 / 12</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45720" y="-45720"/>
            <a:ext cx="12289536" cy="1207008"/>
          </a:xfrm>
          <a:prstGeom prst="rect">
            <a:avLst/>
          </a:prstGeom>
          <a:solidFill>
            <a:srgbClr val="D9701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ounded Rectangle 2"/>
          <p:cNvSpPr/>
          <p:nvPr/>
        </p:nvSpPr>
        <p:spPr>
          <a:xfrm>
            <a:off x="548640" y="164592"/>
            <a:ext cx="1325880" cy="310896"/>
          </a:xfrm>
          <a:prstGeom prst="round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lIns="45720" rIns="45720" tIns="27432" bIns="27432"/>
          <a:lstStyle/>
          <a:p>
            <a:pPr algn="ctr"/>
            <a:r>
              <a:rPr sz="1100" b="1">
                <a:solidFill>
                  <a:srgbClr val="D9701B"/>
                </a:solidFill>
                <a:latin typeface="Calibri"/>
              </a:rPr>
              <a:t>HIGH</a:t>
            </a:r>
          </a:p>
        </p:txBody>
      </p:sp>
      <p:sp>
        <p:nvSpPr>
          <p:cNvPr id="4" name="TextBox 3"/>
          <p:cNvSpPr txBox="1"/>
          <p:nvPr/>
        </p:nvSpPr>
        <p:spPr>
          <a:xfrm>
            <a:off x="530352" y="530352"/>
            <a:ext cx="9144000" cy="566928"/>
          </a:xfrm>
          <a:prstGeom prst="rect">
            <a:avLst/>
          </a:prstGeom>
          <a:noFill/>
        </p:spPr>
        <p:txBody>
          <a:bodyPr wrap="square" anchor="t" lIns="0" rIns="0" tIns="27432" bIns="27432">
            <a:spAutoFit/>
          </a:bodyPr>
          <a:lstStyle/>
          <a:p>
            <a:pPr algn="l"/>
            <a:r>
              <a:rPr sz="2700" b="1">
                <a:solidFill>
                  <a:srgbClr val="FFFFFF"/>
                </a:solidFill>
                <a:latin typeface="Calibri"/>
              </a:rPr>
              <a:t>AST03 — Over-Privileged Skills</a:t>
            </a:r>
          </a:p>
        </p:txBody>
      </p:sp>
      <p:pic>
        <p:nvPicPr>
          <p:cNvPr id="5" name="Picture 4" descr="tmprr0vo6kw.png"/>
          <p:cNvPicPr>
            <a:picLocks noChangeAspect="1"/>
          </p:cNvPicPr>
          <p:nvPr/>
        </p:nvPicPr>
        <p:blipFill>
          <a:blip r:embed="rId2"/>
          <a:stretch>
            <a:fillRect/>
          </a:stretch>
        </p:blipFill>
        <p:spPr>
          <a:xfrm>
            <a:off x="10332720" y="384048"/>
            <a:ext cx="1313793" cy="457200"/>
          </a:xfrm>
          <a:prstGeom prst="rect">
            <a:avLst/>
          </a:prstGeom>
        </p:spPr>
      </p:pic>
      <p:sp>
        <p:nvSpPr>
          <p:cNvPr id="6" name="TextBox 5"/>
          <p:cNvSpPr txBox="1"/>
          <p:nvPr/>
        </p:nvSpPr>
        <p:spPr>
          <a:xfrm>
            <a:off x="548640" y="1325880"/>
            <a:ext cx="11109960" cy="658368"/>
          </a:xfrm>
          <a:prstGeom prst="rect">
            <a:avLst/>
          </a:prstGeom>
          <a:noFill/>
        </p:spPr>
        <p:txBody>
          <a:bodyPr wrap="square" anchor="t" lIns="0" rIns="0" tIns="27432" bIns="27432">
            <a:spAutoFit/>
          </a:bodyPr>
          <a:lstStyle/>
          <a:p>
            <a:pPr algn="l"/>
            <a:r>
              <a:rPr sz="1300" b="0">
                <a:solidFill>
                  <a:srgbClr val="5B6675"/>
                </a:solidFill>
                <a:latin typeface="Calibri"/>
              </a:rPr>
              <a:t>Skills are granted broader permissions than their stated function requires — either because no permission manifest system exists, or because users accept all permissions without review.</a:t>
            </a:r>
          </a:p>
        </p:txBody>
      </p:sp>
      <p:sp>
        <p:nvSpPr>
          <p:cNvPr id="7" name="TextBox 6"/>
          <p:cNvSpPr txBox="1"/>
          <p:nvPr/>
        </p:nvSpPr>
        <p:spPr>
          <a:xfrm>
            <a:off x="548640" y="2103120"/>
            <a:ext cx="5212080" cy="310896"/>
          </a:xfrm>
          <a:prstGeom prst="rect">
            <a:avLst/>
          </a:prstGeom>
          <a:noFill/>
        </p:spPr>
        <p:txBody>
          <a:bodyPr wrap="square" anchor="t" lIns="0" rIns="0" tIns="27432" bIns="27432">
            <a:spAutoFit/>
          </a:bodyPr>
          <a:lstStyle/>
          <a:p>
            <a:pPr algn="l"/>
            <a:r>
              <a:rPr sz="1400" b="1">
                <a:solidFill>
                  <a:srgbClr val="C0252B"/>
                </a:solidFill>
                <a:latin typeface="Calibri"/>
              </a:rPr>
              <a:t>ISSUES  /  ATTACK VECTORS</a:t>
            </a:r>
          </a:p>
        </p:txBody>
      </p:sp>
      <p:sp>
        <p:nvSpPr>
          <p:cNvPr id="8" name="TextBox 7"/>
          <p:cNvSpPr txBox="1"/>
          <p:nvPr/>
        </p:nvSpPr>
        <p:spPr>
          <a:xfrm>
            <a:off x="6355080" y="2103120"/>
            <a:ext cx="5212080" cy="310896"/>
          </a:xfrm>
          <a:prstGeom prst="rect">
            <a:avLst/>
          </a:prstGeom>
          <a:noFill/>
        </p:spPr>
        <p:txBody>
          <a:bodyPr wrap="square" anchor="t" lIns="0" rIns="0" tIns="27432" bIns="27432">
            <a:spAutoFit/>
          </a:bodyPr>
          <a:lstStyle/>
          <a:p>
            <a:pPr algn="l"/>
            <a:r>
              <a:rPr sz="1400" b="1">
                <a:solidFill>
                  <a:srgbClr val="0F6E56"/>
                </a:solidFill>
                <a:latin typeface="Calibri"/>
              </a:rPr>
              <a:t>MITIGATIONS</a:t>
            </a:r>
          </a:p>
        </p:txBody>
      </p:sp>
      <p:sp>
        <p:nvSpPr>
          <p:cNvPr id="9" name="Rectangle 8"/>
          <p:cNvSpPr/>
          <p:nvPr/>
        </p:nvSpPr>
        <p:spPr>
          <a:xfrm>
            <a:off x="548640" y="2468879"/>
            <a:ext cx="2194560" cy="27432"/>
          </a:xfrm>
          <a:prstGeom prst="rect">
            <a:avLst/>
          </a:prstGeom>
          <a:solidFill>
            <a:srgbClr val="C025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6355080" y="2468879"/>
            <a:ext cx="2194560" cy="27432"/>
          </a:xfrm>
          <a:prstGeom prst="rect">
            <a:avLst/>
          </a:prstGeom>
          <a:solidFill>
            <a:srgbClr val="0F6E5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ounded Rectangle 10"/>
          <p:cNvSpPr/>
          <p:nvPr/>
        </p:nvSpPr>
        <p:spPr>
          <a:xfrm>
            <a:off x="548640" y="2670048"/>
            <a:ext cx="5074920" cy="749808"/>
          </a:xfrm>
          <a:prstGeom prst="roundRect">
            <a:avLst/>
          </a:prstGeom>
          <a:solidFill>
            <a:srgbClr val="FCECEC"/>
          </a:solidFill>
          <a:ln w="12700">
            <a:solidFill>
              <a:srgbClr val="C0252B"/>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791F1F"/>
                </a:solidFill>
                <a:latin typeface="Calibri"/>
              </a:rPr>
              <a:t>Weather Assistant Data Exfiltration</a:t>
            </a:r>
          </a:p>
        </p:txBody>
      </p:sp>
      <p:sp>
        <p:nvSpPr>
          <p:cNvPr id="12" name="Rounded Rectangle 11"/>
          <p:cNvSpPr/>
          <p:nvPr/>
        </p:nvSpPr>
        <p:spPr>
          <a:xfrm>
            <a:off x="548640" y="3529584"/>
            <a:ext cx="5074920" cy="749808"/>
          </a:xfrm>
          <a:prstGeom prst="roundRect">
            <a:avLst/>
          </a:prstGeom>
          <a:solidFill>
            <a:srgbClr val="FCECEC"/>
          </a:solidFill>
          <a:ln w="12700">
            <a:solidFill>
              <a:srgbClr val="C0252B"/>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791F1F"/>
                </a:solidFill>
                <a:latin typeface="Calibri"/>
              </a:rPr>
              <a:t>Database Admin Wipe</a:t>
            </a:r>
          </a:p>
        </p:txBody>
      </p:sp>
      <p:sp>
        <p:nvSpPr>
          <p:cNvPr id="13" name="Rounded Rectangle 12"/>
          <p:cNvSpPr/>
          <p:nvPr/>
        </p:nvSpPr>
        <p:spPr>
          <a:xfrm>
            <a:off x="548640" y="4389120"/>
            <a:ext cx="5074920" cy="749808"/>
          </a:xfrm>
          <a:prstGeom prst="roundRect">
            <a:avLst/>
          </a:prstGeom>
          <a:solidFill>
            <a:srgbClr val="FCECEC"/>
          </a:solidFill>
          <a:ln w="12700">
            <a:solidFill>
              <a:srgbClr val="C0252B"/>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791F1F"/>
                </a:solidFill>
                <a:latin typeface="Calibri"/>
              </a:rPr>
              <a:t>Identity File Backdoors</a:t>
            </a:r>
          </a:p>
        </p:txBody>
      </p:sp>
      <p:sp>
        <p:nvSpPr>
          <p:cNvPr id="14" name="Rounded Rectangle 13"/>
          <p:cNvSpPr/>
          <p:nvPr/>
        </p:nvSpPr>
        <p:spPr>
          <a:xfrm>
            <a:off x="6355080" y="2670048"/>
            <a:ext cx="5074920" cy="749808"/>
          </a:xfrm>
          <a:prstGeom prst="roundRect">
            <a:avLst/>
          </a:prstGeom>
          <a:solidFill>
            <a:srgbClr val="E3F3EC"/>
          </a:solidFill>
          <a:ln w="12700">
            <a:solidFill>
              <a:srgbClr val="0F6E56"/>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085041"/>
                </a:solidFill>
                <a:latin typeface="Calibri"/>
              </a:rPr>
              <a:t>Require skills to declare a permission manifest</a:t>
            </a:r>
          </a:p>
        </p:txBody>
      </p:sp>
      <p:sp>
        <p:nvSpPr>
          <p:cNvPr id="15" name="Rounded Rectangle 14"/>
          <p:cNvSpPr/>
          <p:nvPr/>
        </p:nvSpPr>
        <p:spPr>
          <a:xfrm>
            <a:off x="6355080" y="3529584"/>
            <a:ext cx="5074920" cy="749808"/>
          </a:xfrm>
          <a:prstGeom prst="roundRect">
            <a:avLst/>
          </a:prstGeom>
          <a:solidFill>
            <a:srgbClr val="E3F3EC"/>
          </a:solidFill>
          <a:ln w="12700">
            <a:solidFill>
              <a:srgbClr val="0F6E56"/>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085041"/>
                </a:solidFill>
                <a:latin typeface="Calibri"/>
              </a:rPr>
              <a:t>Enforce per-skill scoped credentials</a:t>
            </a:r>
          </a:p>
        </p:txBody>
      </p:sp>
      <p:sp>
        <p:nvSpPr>
          <p:cNvPr id="16" name="Rounded Rectangle 15"/>
          <p:cNvSpPr/>
          <p:nvPr/>
        </p:nvSpPr>
        <p:spPr>
          <a:xfrm>
            <a:off x="6355080" y="4389120"/>
            <a:ext cx="5074920" cy="749808"/>
          </a:xfrm>
          <a:prstGeom prst="roundRect">
            <a:avLst/>
          </a:prstGeom>
          <a:solidFill>
            <a:srgbClr val="E3F3EC"/>
          </a:solidFill>
          <a:ln w="12700">
            <a:solidFill>
              <a:srgbClr val="0F6E56"/>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085041"/>
                </a:solidFill>
                <a:latin typeface="Calibri"/>
              </a:rPr>
              <a:t>Flag skills requesting write access</a:t>
            </a:r>
          </a:p>
        </p:txBody>
      </p:sp>
      <p:sp>
        <p:nvSpPr>
          <p:cNvPr id="17" name="Rounded Rectangle 16"/>
          <p:cNvSpPr/>
          <p:nvPr/>
        </p:nvSpPr>
        <p:spPr>
          <a:xfrm>
            <a:off x="6355080" y="5248656"/>
            <a:ext cx="5074920" cy="749808"/>
          </a:xfrm>
          <a:prstGeom prst="roundRect">
            <a:avLst/>
          </a:prstGeom>
          <a:solidFill>
            <a:srgbClr val="E3F3EC"/>
          </a:solidFill>
          <a:ln w="12700">
            <a:solidFill>
              <a:srgbClr val="0F6E56"/>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085041"/>
                </a:solidFill>
                <a:latin typeface="Calibri"/>
              </a:rPr>
              <a:t>Implement runtime permission enforcement</a:t>
            </a:r>
          </a:p>
        </p:txBody>
      </p:sp>
      <p:sp>
        <p:nvSpPr>
          <p:cNvPr id="18" name="Right Arrow 17"/>
          <p:cNvSpPr/>
          <p:nvPr/>
        </p:nvSpPr>
        <p:spPr>
          <a:xfrm>
            <a:off x="5733288" y="4078224"/>
            <a:ext cx="548640" cy="512064"/>
          </a:xfrm>
          <a:prstGeom prst="rightArrow">
            <a:avLst/>
          </a:prstGeom>
          <a:solidFill>
            <a:srgbClr val="B4BEC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548640" y="6455664"/>
            <a:ext cx="8229600" cy="274320"/>
          </a:xfrm>
          <a:prstGeom prst="rect">
            <a:avLst/>
          </a:prstGeom>
          <a:noFill/>
        </p:spPr>
        <p:txBody>
          <a:bodyPr wrap="square" anchor="t" lIns="0" rIns="0" tIns="27432" bIns="27432">
            <a:spAutoFit/>
          </a:bodyPr>
          <a:lstStyle/>
          <a:p>
            <a:pPr algn="l"/>
            <a:r>
              <a:rPr sz="900" b="0">
                <a:solidFill>
                  <a:srgbClr val="5B6675"/>
                </a:solidFill>
                <a:latin typeface="Calibri"/>
              </a:rPr>
              <a:t>OWASP Agentic Skills Top 10   ·   v0.5   ·   owasp.org/www-project-agentic-skills-top-10</a:t>
            </a:r>
          </a:p>
        </p:txBody>
      </p:sp>
      <p:sp>
        <p:nvSpPr>
          <p:cNvPr id="20" name="TextBox 19"/>
          <p:cNvSpPr txBox="1"/>
          <p:nvPr/>
        </p:nvSpPr>
        <p:spPr>
          <a:xfrm>
            <a:off x="10789920" y="6455664"/>
            <a:ext cx="914400" cy="274320"/>
          </a:xfrm>
          <a:prstGeom prst="rect">
            <a:avLst/>
          </a:prstGeom>
          <a:noFill/>
        </p:spPr>
        <p:txBody>
          <a:bodyPr wrap="square" anchor="t" lIns="0" rIns="0" tIns="27432" bIns="27432">
            <a:spAutoFit/>
          </a:bodyPr>
          <a:lstStyle/>
          <a:p>
            <a:pPr algn="r"/>
            <a:r>
              <a:rPr sz="900" b="0">
                <a:solidFill>
                  <a:srgbClr val="5B6675"/>
                </a:solidFill>
                <a:latin typeface="Calibri"/>
              </a:rPr>
              <a:t>4 / 12</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45720" y="-45720"/>
            <a:ext cx="12289536" cy="1207008"/>
          </a:xfrm>
          <a:prstGeom prst="rect">
            <a:avLst/>
          </a:prstGeom>
          <a:solidFill>
            <a:srgbClr val="D9701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ounded Rectangle 2"/>
          <p:cNvSpPr/>
          <p:nvPr/>
        </p:nvSpPr>
        <p:spPr>
          <a:xfrm>
            <a:off x="548640" y="164592"/>
            <a:ext cx="1325880" cy="310896"/>
          </a:xfrm>
          <a:prstGeom prst="round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lIns="45720" rIns="45720" tIns="27432" bIns="27432"/>
          <a:lstStyle/>
          <a:p>
            <a:pPr algn="ctr"/>
            <a:r>
              <a:rPr sz="1100" b="1">
                <a:solidFill>
                  <a:srgbClr val="D9701B"/>
                </a:solidFill>
                <a:latin typeface="Calibri"/>
              </a:rPr>
              <a:t>HIGH</a:t>
            </a:r>
          </a:p>
        </p:txBody>
      </p:sp>
      <p:sp>
        <p:nvSpPr>
          <p:cNvPr id="4" name="TextBox 3"/>
          <p:cNvSpPr txBox="1"/>
          <p:nvPr/>
        </p:nvSpPr>
        <p:spPr>
          <a:xfrm>
            <a:off x="530352" y="530352"/>
            <a:ext cx="9144000" cy="566928"/>
          </a:xfrm>
          <a:prstGeom prst="rect">
            <a:avLst/>
          </a:prstGeom>
          <a:noFill/>
        </p:spPr>
        <p:txBody>
          <a:bodyPr wrap="square" anchor="t" lIns="0" rIns="0" tIns="27432" bIns="27432">
            <a:spAutoFit/>
          </a:bodyPr>
          <a:lstStyle/>
          <a:p>
            <a:pPr algn="l"/>
            <a:r>
              <a:rPr sz="2700" b="1">
                <a:solidFill>
                  <a:srgbClr val="FFFFFF"/>
                </a:solidFill>
                <a:latin typeface="Calibri"/>
              </a:rPr>
              <a:t>AST04 — Insecure Metadata</a:t>
            </a:r>
          </a:p>
        </p:txBody>
      </p:sp>
      <p:pic>
        <p:nvPicPr>
          <p:cNvPr id="5" name="Picture 4" descr="tmprr0vo6kw.png"/>
          <p:cNvPicPr>
            <a:picLocks noChangeAspect="1"/>
          </p:cNvPicPr>
          <p:nvPr/>
        </p:nvPicPr>
        <p:blipFill>
          <a:blip r:embed="rId2"/>
          <a:stretch>
            <a:fillRect/>
          </a:stretch>
        </p:blipFill>
        <p:spPr>
          <a:xfrm>
            <a:off x="10332720" y="384048"/>
            <a:ext cx="1313793" cy="457200"/>
          </a:xfrm>
          <a:prstGeom prst="rect">
            <a:avLst/>
          </a:prstGeom>
        </p:spPr>
      </p:pic>
      <p:sp>
        <p:nvSpPr>
          <p:cNvPr id="6" name="TextBox 5"/>
          <p:cNvSpPr txBox="1"/>
          <p:nvPr/>
        </p:nvSpPr>
        <p:spPr>
          <a:xfrm>
            <a:off x="548640" y="1325880"/>
            <a:ext cx="11109960" cy="658368"/>
          </a:xfrm>
          <a:prstGeom prst="rect">
            <a:avLst/>
          </a:prstGeom>
          <a:noFill/>
        </p:spPr>
        <p:txBody>
          <a:bodyPr wrap="square" anchor="t" lIns="0" rIns="0" tIns="27432" bIns="27432">
            <a:spAutoFit/>
          </a:bodyPr>
          <a:lstStyle/>
          <a:p>
            <a:pPr algn="l"/>
            <a:r>
              <a:rPr sz="1300" b="0">
                <a:solidFill>
                  <a:srgbClr val="5B6675"/>
                </a:solidFill>
                <a:latin typeface="Calibri"/>
              </a:rPr>
              <a:t>Skill metadata fields — name, description, author, permissions, requires, risk_tier — are attacker-controlled strings with no validation, signing, or trust anchoring.</a:t>
            </a:r>
          </a:p>
        </p:txBody>
      </p:sp>
      <p:sp>
        <p:nvSpPr>
          <p:cNvPr id="7" name="TextBox 6"/>
          <p:cNvSpPr txBox="1"/>
          <p:nvPr/>
        </p:nvSpPr>
        <p:spPr>
          <a:xfrm>
            <a:off x="548640" y="2103120"/>
            <a:ext cx="5212080" cy="310896"/>
          </a:xfrm>
          <a:prstGeom prst="rect">
            <a:avLst/>
          </a:prstGeom>
          <a:noFill/>
        </p:spPr>
        <p:txBody>
          <a:bodyPr wrap="square" anchor="t" lIns="0" rIns="0" tIns="27432" bIns="27432">
            <a:spAutoFit/>
          </a:bodyPr>
          <a:lstStyle/>
          <a:p>
            <a:pPr algn="l"/>
            <a:r>
              <a:rPr sz="1400" b="1">
                <a:solidFill>
                  <a:srgbClr val="C0252B"/>
                </a:solidFill>
                <a:latin typeface="Calibri"/>
              </a:rPr>
              <a:t>ISSUES  /  ATTACK VECTORS</a:t>
            </a:r>
          </a:p>
        </p:txBody>
      </p:sp>
      <p:sp>
        <p:nvSpPr>
          <p:cNvPr id="8" name="TextBox 7"/>
          <p:cNvSpPr txBox="1"/>
          <p:nvPr/>
        </p:nvSpPr>
        <p:spPr>
          <a:xfrm>
            <a:off x="6355080" y="2103120"/>
            <a:ext cx="5212080" cy="310896"/>
          </a:xfrm>
          <a:prstGeom prst="rect">
            <a:avLst/>
          </a:prstGeom>
          <a:noFill/>
        </p:spPr>
        <p:txBody>
          <a:bodyPr wrap="square" anchor="t" lIns="0" rIns="0" tIns="27432" bIns="27432">
            <a:spAutoFit/>
          </a:bodyPr>
          <a:lstStyle/>
          <a:p>
            <a:pPr algn="l"/>
            <a:r>
              <a:rPr sz="1400" b="1">
                <a:solidFill>
                  <a:srgbClr val="0F6E56"/>
                </a:solidFill>
                <a:latin typeface="Calibri"/>
              </a:rPr>
              <a:t>MITIGATIONS</a:t>
            </a:r>
          </a:p>
        </p:txBody>
      </p:sp>
      <p:sp>
        <p:nvSpPr>
          <p:cNvPr id="9" name="Rectangle 8"/>
          <p:cNvSpPr/>
          <p:nvPr/>
        </p:nvSpPr>
        <p:spPr>
          <a:xfrm>
            <a:off x="548640" y="2468879"/>
            <a:ext cx="2194560" cy="27432"/>
          </a:xfrm>
          <a:prstGeom prst="rect">
            <a:avLst/>
          </a:prstGeom>
          <a:solidFill>
            <a:srgbClr val="C025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6355080" y="2468879"/>
            <a:ext cx="2194560" cy="27432"/>
          </a:xfrm>
          <a:prstGeom prst="rect">
            <a:avLst/>
          </a:prstGeom>
          <a:solidFill>
            <a:srgbClr val="0F6E5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ounded Rectangle 10"/>
          <p:cNvSpPr/>
          <p:nvPr/>
        </p:nvSpPr>
        <p:spPr>
          <a:xfrm>
            <a:off x="548640" y="2670048"/>
            <a:ext cx="5074920" cy="749808"/>
          </a:xfrm>
          <a:prstGeom prst="roundRect">
            <a:avLst/>
          </a:prstGeom>
          <a:solidFill>
            <a:srgbClr val="FCECEC"/>
          </a:solidFill>
          <a:ln w="12700">
            <a:solidFill>
              <a:srgbClr val="C0252B"/>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791F1F"/>
                </a:solidFill>
                <a:latin typeface="Calibri"/>
              </a:rPr>
              <a:t>Brand Impersonation</a:t>
            </a:r>
          </a:p>
        </p:txBody>
      </p:sp>
      <p:sp>
        <p:nvSpPr>
          <p:cNvPr id="12" name="Rounded Rectangle 11"/>
          <p:cNvSpPr/>
          <p:nvPr/>
        </p:nvSpPr>
        <p:spPr>
          <a:xfrm>
            <a:off x="548640" y="3529584"/>
            <a:ext cx="5074920" cy="749808"/>
          </a:xfrm>
          <a:prstGeom prst="roundRect">
            <a:avLst/>
          </a:prstGeom>
          <a:solidFill>
            <a:srgbClr val="FCECEC"/>
          </a:solidFill>
          <a:ln w="12700">
            <a:solidFill>
              <a:srgbClr val="C0252B"/>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791F1F"/>
                </a:solidFill>
                <a:latin typeface="Calibri"/>
              </a:rPr>
              <a:t>Permission Understating</a:t>
            </a:r>
          </a:p>
        </p:txBody>
      </p:sp>
      <p:sp>
        <p:nvSpPr>
          <p:cNvPr id="13" name="Rounded Rectangle 12"/>
          <p:cNvSpPr/>
          <p:nvPr/>
        </p:nvSpPr>
        <p:spPr>
          <a:xfrm>
            <a:off x="548640" y="4389120"/>
            <a:ext cx="5074920" cy="749808"/>
          </a:xfrm>
          <a:prstGeom prst="roundRect">
            <a:avLst/>
          </a:prstGeom>
          <a:solidFill>
            <a:srgbClr val="FCECEC"/>
          </a:solidFill>
          <a:ln w="12700">
            <a:solidFill>
              <a:srgbClr val="C0252B"/>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791F1F"/>
                </a:solidFill>
                <a:latin typeface="Calibri"/>
              </a:rPr>
              <a:t>Risk Tier Spoofing</a:t>
            </a:r>
          </a:p>
        </p:txBody>
      </p:sp>
      <p:sp>
        <p:nvSpPr>
          <p:cNvPr id="14" name="Rounded Rectangle 13"/>
          <p:cNvSpPr/>
          <p:nvPr/>
        </p:nvSpPr>
        <p:spPr>
          <a:xfrm>
            <a:off x="548640" y="5248656"/>
            <a:ext cx="5074920" cy="749808"/>
          </a:xfrm>
          <a:prstGeom prst="roundRect">
            <a:avLst/>
          </a:prstGeom>
          <a:solidFill>
            <a:srgbClr val="FCECEC"/>
          </a:solidFill>
          <a:ln w="12700">
            <a:solidFill>
              <a:srgbClr val="C0252B"/>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791F1F"/>
                </a:solidFill>
                <a:latin typeface="Calibri"/>
              </a:rPr>
              <a:t>Steganographic Injection</a:t>
            </a:r>
          </a:p>
        </p:txBody>
      </p:sp>
      <p:sp>
        <p:nvSpPr>
          <p:cNvPr id="15" name="Rounded Rectangle 14"/>
          <p:cNvSpPr/>
          <p:nvPr/>
        </p:nvSpPr>
        <p:spPr>
          <a:xfrm>
            <a:off x="6355080" y="2670048"/>
            <a:ext cx="5074920" cy="749808"/>
          </a:xfrm>
          <a:prstGeom prst="roundRect">
            <a:avLst/>
          </a:prstGeom>
          <a:solidFill>
            <a:srgbClr val="E3F3EC"/>
          </a:solidFill>
          <a:ln w="12700">
            <a:solidFill>
              <a:srgbClr val="0F6E56"/>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085041"/>
                </a:solidFill>
                <a:latin typeface="Calibri"/>
              </a:rPr>
              <a:t>Apply static analysis</a:t>
            </a:r>
          </a:p>
        </p:txBody>
      </p:sp>
      <p:sp>
        <p:nvSpPr>
          <p:cNvPr id="16" name="Rounded Rectangle 15"/>
          <p:cNvSpPr/>
          <p:nvPr/>
        </p:nvSpPr>
        <p:spPr>
          <a:xfrm>
            <a:off x="6355080" y="3529584"/>
            <a:ext cx="5074920" cy="749808"/>
          </a:xfrm>
          <a:prstGeom prst="roundRect">
            <a:avLst/>
          </a:prstGeom>
          <a:solidFill>
            <a:srgbClr val="E3F3EC"/>
          </a:solidFill>
          <a:ln w="12700">
            <a:solidFill>
              <a:srgbClr val="0F6E56"/>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085041"/>
                </a:solidFill>
                <a:latin typeface="Calibri"/>
              </a:rPr>
              <a:t>Validate declared permissions</a:t>
            </a:r>
          </a:p>
        </p:txBody>
      </p:sp>
      <p:sp>
        <p:nvSpPr>
          <p:cNvPr id="17" name="Rounded Rectangle 16"/>
          <p:cNvSpPr/>
          <p:nvPr/>
        </p:nvSpPr>
        <p:spPr>
          <a:xfrm>
            <a:off x="6355080" y="4389120"/>
            <a:ext cx="5074920" cy="749808"/>
          </a:xfrm>
          <a:prstGeom prst="roundRect">
            <a:avLst/>
          </a:prstGeom>
          <a:solidFill>
            <a:srgbClr val="E3F3EC"/>
          </a:solidFill>
          <a:ln w="12700">
            <a:solidFill>
              <a:srgbClr val="0F6E56"/>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085041"/>
                </a:solidFill>
                <a:latin typeface="Calibri"/>
              </a:rPr>
              <a:t>Implement brand/trademark protection mechanisms</a:t>
            </a:r>
          </a:p>
        </p:txBody>
      </p:sp>
      <p:sp>
        <p:nvSpPr>
          <p:cNvPr id="18" name="Rounded Rectangle 17"/>
          <p:cNvSpPr/>
          <p:nvPr/>
        </p:nvSpPr>
        <p:spPr>
          <a:xfrm>
            <a:off x="6355080" y="5248656"/>
            <a:ext cx="5074920" cy="749808"/>
          </a:xfrm>
          <a:prstGeom prst="roundRect">
            <a:avLst/>
          </a:prstGeom>
          <a:solidFill>
            <a:srgbClr val="E3F3EC"/>
          </a:solidFill>
          <a:ln w="12700">
            <a:solidFill>
              <a:srgbClr val="0F6E56"/>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085041"/>
                </a:solidFill>
                <a:latin typeface="Calibri"/>
              </a:rPr>
              <a:t>Scan SKILL.md prose</a:t>
            </a:r>
          </a:p>
        </p:txBody>
      </p:sp>
      <p:sp>
        <p:nvSpPr>
          <p:cNvPr id="19" name="Right Arrow 18"/>
          <p:cNvSpPr/>
          <p:nvPr/>
        </p:nvSpPr>
        <p:spPr>
          <a:xfrm>
            <a:off x="5733288" y="4078224"/>
            <a:ext cx="548640" cy="512064"/>
          </a:xfrm>
          <a:prstGeom prst="rightArrow">
            <a:avLst/>
          </a:prstGeom>
          <a:solidFill>
            <a:srgbClr val="B4BEC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548640" y="6455664"/>
            <a:ext cx="8229600" cy="274320"/>
          </a:xfrm>
          <a:prstGeom prst="rect">
            <a:avLst/>
          </a:prstGeom>
          <a:noFill/>
        </p:spPr>
        <p:txBody>
          <a:bodyPr wrap="square" anchor="t" lIns="0" rIns="0" tIns="27432" bIns="27432">
            <a:spAutoFit/>
          </a:bodyPr>
          <a:lstStyle/>
          <a:p>
            <a:pPr algn="l"/>
            <a:r>
              <a:rPr sz="900" b="0">
                <a:solidFill>
                  <a:srgbClr val="5B6675"/>
                </a:solidFill>
                <a:latin typeface="Calibri"/>
              </a:rPr>
              <a:t>OWASP Agentic Skills Top 10   ·   v0.5   ·   owasp.org/www-project-agentic-skills-top-10</a:t>
            </a:r>
          </a:p>
        </p:txBody>
      </p:sp>
      <p:sp>
        <p:nvSpPr>
          <p:cNvPr id="21" name="TextBox 20"/>
          <p:cNvSpPr txBox="1"/>
          <p:nvPr/>
        </p:nvSpPr>
        <p:spPr>
          <a:xfrm>
            <a:off x="10789920" y="6455664"/>
            <a:ext cx="914400" cy="274320"/>
          </a:xfrm>
          <a:prstGeom prst="rect">
            <a:avLst/>
          </a:prstGeom>
          <a:noFill/>
        </p:spPr>
        <p:txBody>
          <a:bodyPr wrap="square" anchor="t" lIns="0" rIns="0" tIns="27432" bIns="27432">
            <a:spAutoFit/>
          </a:bodyPr>
          <a:lstStyle/>
          <a:p>
            <a:pPr algn="r"/>
            <a:r>
              <a:rPr sz="900" b="0">
                <a:solidFill>
                  <a:srgbClr val="5B6675"/>
                </a:solidFill>
                <a:latin typeface="Calibri"/>
              </a:rPr>
              <a:t>5 / 12</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45720" y="-45720"/>
            <a:ext cx="12289536" cy="1207008"/>
          </a:xfrm>
          <a:prstGeom prst="rect">
            <a:avLst/>
          </a:prstGeom>
          <a:solidFill>
            <a:srgbClr val="D9701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ounded Rectangle 2"/>
          <p:cNvSpPr/>
          <p:nvPr/>
        </p:nvSpPr>
        <p:spPr>
          <a:xfrm>
            <a:off x="548640" y="164592"/>
            <a:ext cx="1325880" cy="310896"/>
          </a:xfrm>
          <a:prstGeom prst="round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lIns="45720" rIns="45720" tIns="27432" bIns="27432"/>
          <a:lstStyle/>
          <a:p>
            <a:pPr algn="ctr"/>
            <a:r>
              <a:rPr sz="1100" b="1">
                <a:solidFill>
                  <a:srgbClr val="D9701B"/>
                </a:solidFill>
                <a:latin typeface="Calibri"/>
              </a:rPr>
              <a:t>HIGH</a:t>
            </a:r>
          </a:p>
        </p:txBody>
      </p:sp>
      <p:sp>
        <p:nvSpPr>
          <p:cNvPr id="4" name="TextBox 3"/>
          <p:cNvSpPr txBox="1"/>
          <p:nvPr/>
        </p:nvSpPr>
        <p:spPr>
          <a:xfrm>
            <a:off x="530352" y="530352"/>
            <a:ext cx="9144000" cy="566928"/>
          </a:xfrm>
          <a:prstGeom prst="rect">
            <a:avLst/>
          </a:prstGeom>
          <a:noFill/>
        </p:spPr>
        <p:txBody>
          <a:bodyPr wrap="square" anchor="t" lIns="0" rIns="0" tIns="27432" bIns="27432">
            <a:spAutoFit/>
          </a:bodyPr>
          <a:lstStyle/>
          <a:p>
            <a:pPr algn="l"/>
            <a:r>
              <a:rPr sz="2700" b="1">
                <a:solidFill>
                  <a:srgbClr val="FFFFFF"/>
                </a:solidFill>
                <a:latin typeface="Calibri"/>
              </a:rPr>
              <a:t>AST05 — Unsafe Deserialization</a:t>
            </a:r>
          </a:p>
        </p:txBody>
      </p:sp>
      <p:pic>
        <p:nvPicPr>
          <p:cNvPr id="5" name="Picture 4" descr="tmprr0vo6kw.png"/>
          <p:cNvPicPr>
            <a:picLocks noChangeAspect="1"/>
          </p:cNvPicPr>
          <p:nvPr/>
        </p:nvPicPr>
        <p:blipFill>
          <a:blip r:embed="rId2"/>
          <a:stretch>
            <a:fillRect/>
          </a:stretch>
        </p:blipFill>
        <p:spPr>
          <a:xfrm>
            <a:off x="10332720" y="384048"/>
            <a:ext cx="1313793" cy="457200"/>
          </a:xfrm>
          <a:prstGeom prst="rect">
            <a:avLst/>
          </a:prstGeom>
        </p:spPr>
      </p:pic>
      <p:sp>
        <p:nvSpPr>
          <p:cNvPr id="6" name="TextBox 5"/>
          <p:cNvSpPr txBox="1"/>
          <p:nvPr/>
        </p:nvSpPr>
        <p:spPr>
          <a:xfrm>
            <a:off x="548640" y="1325880"/>
            <a:ext cx="11109960" cy="658368"/>
          </a:xfrm>
          <a:prstGeom prst="rect">
            <a:avLst/>
          </a:prstGeom>
          <a:noFill/>
        </p:spPr>
        <p:txBody>
          <a:bodyPr wrap="square" anchor="t" lIns="0" rIns="0" tIns="27432" bIns="27432">
            <a:spAutoFit/>
          </a:bodyPr>
          <a:lstStyle/>
          <a:p>
            <a:pPr algn="l"/>
            <a:r>
              <a:rPr sz="1300" b="0">
                <a:solidFill>
                  <a:srgbClr val="5B6675"/>
                </a:solidFill>
                <a:latin typeface="Calibri"/>
              </a:rPr>
              <a:t>AI agent skill files are YAML, JSON, and Markdown — formats with well-documented deserialization vulnerabilities. When skill loaders use unsafe parsers or fail to sandbox the deserialization process, attackers can embed executable payloads…</a:t>
            </a:r>
          </a:p>
        </p:txBody>
      </p:sp>
      <p:sp>
        <p:nvSpPr>
          <p:cNvPr id="7" name="TextBox 6"/>
          <p:cNvSpPr txBox="1"/>
          <p:nvPr/>
        </p:nvSpPr>
        <p:spPr>
          <a:xfrm>
            <a:off x="548640" y="2103120"/>
            <a:ext cx="5212080" cy="310896"/>
          </a:xfrm>
          <a:prstGeom prst="rect">
            <a:avLst/>
          </a:prstGeom>
          <a:noFill/>
        </p:spPr>
        <p:txBody>
          <a:bodyPr wrap="square" anchor="t" lIns="0" rIns="0" tIns="27432" bIns="27432">
            <a:spAutoFit/>
          </a:bodyPr>
          <a:lstStyle/>
          <a:p>
            <a:pPr algn="l"/>
            <a:r>
              <a:rPr sz="1400" b="1">
                <a:solidFill>
                  <a:srgbClr val="C0252B"/>
                </a:solidFill>
                <a:latin typeface="Calibri"/>
              </a:rPr>
              <a:t>ISSUES  /  ATTACK VECTORS</a:t>
            </a:r>
          </a:p>
        </p:txBody>
      </p:sp>
      <p:sp>
        <p:nvSpPr>
          <p:cNvPr id="8" name="TextBox 7"/>
          <p:cNvSpPr txBox="1"/>
          <p:nvPr/>
        </p:nvSpPr>
        <p:spPr>
          <a:xfrm>
            <a:off x="6355080" y="2103120"/>
            <a:ext cx="5212080" cy="310896"/>
          </a:xfrm>
          <a:prstGeom prst="rect">
            <a:avLst/>
          </a:prstGeom>
          <a:noFill/>
        </p:spPr>
        <p:txBody>
          <a:bodyPr wrap="square" anchor="t" lIns="0" rIns="0" tIns="27432" bIns="27432">
            <a:spAutoFit/>
          </a:bodyPr>
          <a:lstStyle/>
          <a:p>
            <a:pPr algn="l"/>
            <a:r>
              <a:rPr sz="1400" b="1">
                <a:solidFill>
                  <a:srgbClr val="0F6E56"/>
                </a:solidFill>
                <a:latin typeface="Calibri"/>
              </a:rPr>
              <a:t>MITIGATIONS</a:t>
            </a:r>
          </a:p>
        </p:txBody>
      </p:sp>
      <p:sp>
        <p:nvSpPr>
          <p:cNvPr id="9" name="Rectangle 8"/>
          <p:cNvSpPr/>
          <p:nvPr/>
        </p:nvSpPr>
        <p:spPr>
          <a:xfrm>
            <a:off x="548640" y="2468879"/>
            <a:ext cx="2194560" cy="27432"/>
          </a:xfrm>
          <a:prstGeom prst="rect">
            <a:avLst/>
          </a:prstGeom>
          <a:solidFill>
            <a:srgbClr val="C025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6355080" y="2468879"/>
            <a:ext cx="2194560" cy="27432"/>
          </a:xfrm>
          <a:prstGeom prst="rect">
            <a:avLst/>
          </a:prstGeom>
          <a:solidFill>
            <a:srgbClr val="0F6E5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ounded Rectangle 10"/>
          <p:cNvSpPr/>
          <p:nvPr/>
        </p:nvSpPr>
        <p:spPr>
          <a:xfrm>
            <a:off x="548640" y="2670048"/>
            <a:ext cx="5074920" cy="749808"/>
          </a:xfrm>
          <a:prstGeom prst="roundRect">
            <a:avLst/>
          </a:prstGeom>
          <a:solidFill>
            <a:srgbClr val="FCECEC"/>
          </a:solidFill>
          <a:ln w="12700">
            <a:solidFill>
              <a:srgbClr val="C0252B"/>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791F1F"/>
                </a:solidFill>
                <a:latin typeface="Calibri"/>
              </a:rPr>
              <a:t>YAML Code Execution</a:t>
            </a:r>
          </a:p>
        </p:txBody>
      </p:sp>
      <p:sp>
        <p:nvSpPr>
          <p:cNvPr id="12" name="Rounded Rectangle 11"/>
          <p:cNvSpPr/>
          <p:nvPr/>
        </p:nvSpPr>
        <p:spPr>
          <a:xfrm>
            <a:off x="548640" y="3529584"/>
            <a:ext cx="5074920" cy="749808"/>
          </a:xfrm>
          <a:prstGeom prst="roundRect">
            <a:avLst/>
          </a:prstGeom>
          <a:solidFill>
            <a:srgbClr val="FCECEC"/>
          </a:solidFill>
          <a:ln w="12700">
            <a:solidFill>
              <a:srgbClr val="C0252B"/>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791F1F"/>
                </a:solidFill>
                <a:latin typeface="Calibri"/>
              </a:rPr>
              <a:t>Staged Loader</a:t>
            </a:r>
          </a:p>
        </p:txBody>
      </p:sp>
      <p:sp>
        <p:nvSpPr>
          <p:cNvPr id="13" name="Rounded Rectangle 12"/>
          <p:cNvSpPr/>
          <p:nvPr/>
        </p:nvSpPr>
        <p:spPr>
          <a:xfrm>
            <a:off x="548640" y="4389120"/>
            <a:ext cx="5074920" cy="749808"/>
          </a:xfrm>
          <a:prstGeom prst="roundRect">
            <a:avLst/>
          </a:prstGeom>
          <a:solidFill>
            <a:srgbClr val="FCECEC"/>
          </a:solidFill>
          <a:ln w="12700">
            <a:solidFill>
              <a:srgbClr val="C0252B"/>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791F1F"/>
                </a:solidFill>
                <a:latin typeface="Calibri"/>
              </a:rPr>
              <a:t>JSON Prototype Pollution</a:t>
            </a:r>
          </a:p>
        </p:txBody>
      </p:sp>
      <p:sp>
        <p:nvSpPr>
          <p:cNvPr id="14" name="Rounded Rectangle 13"/>
          <p:cNvSpPr/>
          <p:nvPr/>
        </p:nvSpPr>
        <p:spPr>
          <a:xfrm>
            <a:off x="548640" y="5248656"/>
            <a:ext cx="5074920" cy="749808"/>
          </a:xfrm>
          <a:prstGeom prst="roundRect">
            <a:avLst/>
          </a:prstGeom>
          <a:solidFill>
            <a:srgbClr val="FCECEC"/>
          </a:solidFill>
          <a:ln w="12700">
            <a:solidFill>
              <a:srgbClr val="C0252B"/>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791F1F"/>
                </a:solidFill>
                <a:latin typeface="Calibri"/>
              </a:rPr>
              <a:t>TOML / Config Injection</a:t>
            </a:r>
          </a:p>
        </p:txBody>
      </p:sp>
      <p:sp>
        <p:nvSpPr>
          <p:cNvPr id="15" name="Rounded Rectangle 14"/>
          <p:cNvSpPr/>
          <p:nvPr/>
        </p:nvSpPr>
        <p:spPr>
          <a:xfrm>
            <a:off x="6355080" y="2670048"/>
            <a:ext cx="5074920" cy="749808"/>
          </a:xfrm>
          <a:prstGeom prst="roundRect">
            <a:avLst/>
          </a:prstGeom>
          <a:solidFill>
            <a:srgbClr val="E3F3EC"/>
          </a:solidFill>
          <a:ln w="12700">
            <a:solidFill>
              <a:srgbClr val="0F6E56"/>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085041"/>
                </a:solidFill>
                <a:latin typeface="Calibri"/>
              </a:rPr>
              <a:t>Use safe YAML loaders by default</a:t>
            </a:r>
          </a:p>
        </p:txBody>
      </p:sp>
      <p:sp>
        <p:nvSpPr>
          <p:cNvPr id="16" name="Rounded Rectangle 15"/>
          <p:cNvSpPr/>
          <p:nvPr/>
        </p:nvSpPr>
        <p:spPr>
          <a:xfrm>
            <a:off x="6355080" y="3529584"/>
            <a:ext cx="5074920" cy="749808"/>
          </a:xfrm>
          <a:prstGeom prst="roundRect">
            <a:avLst/>
          </a:prstGeom>
          <a:solidFill>
            <a:srgbClr val="E3F3EC"/>
          </a:solidFill>
          <a:ln w="12700">
            <a:solidFill>
              <a:srgbClr val="0F6E56"/>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085041"/>
                </a:solidFill>
                <a:latin typeface="Calibri"/>
              </a:rPr>
              <a:t>Parse and validate all skill config files</a:t>
            </a:r>
          </a:p>
        </p:txBody>
      </p:sp>
      <p:sp>
        <p:nvSpPr>
          <p:cNvPr id="17" name="Rounded Rectangle 16"/>
          <p:cNvSpPr/>
          <p:nvPr/>
        </p:nvSpPr>
        <p:spPr>
          <a:xfrm>
            <a:off x="6355080" y="4389120"/>
            <a:ext cx="5074920" cy="749808"/>
          </a:xfrm>
          <a:prstGeom prst="roundRect">
            <a:avLst/>
          </a:prstGeom>
          <a:solidFill>
            <a:srgbClr val="E3F3EC"/>
          </a:solidFill>
          <a:ln w="12700">
            <a:solidFill>
              <a:srgbClr val="0F6E56"/>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085041"/>
                </a:solidFill>
                <a:latin typeface="Calibri"/>
              </a:rPr>
              <a:t>Apply an allowlist of permitted YAML/JSON keys</a:t>
            </a:r>
          </a:p>
        </p:txBody>
      </p:sp>
      <p:sp>
        <p:nvSpPr>
          <p:cNvPr id="18" name="Rounded Rectangle 17"/>
          <p:cNvSpPr/>
          <p:nvPr/>
        </p:nvSpPr>
        <p:spPr>
          <a:xfrm>
            <a:off x="6355080" y="5248656"/>
            <a:ext cx="5074920" cy="749808"/>
          </a:xfrm>
          <a:prstGeom prst="roundRect">
            <a:avLst/>
          </a:prstGeom>
          <a:solidFill>
            <a:srgbClr val="E3F3EC"/>
          </a:solidFill>
          <a:ln w="12700">
            <a:solidFill>
              <a:srgbClr val="0F6E56"/>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085041"/>
                </a:solidFill>
                <a:latin typeface="Calibri"/>
              </a:rPr>
              <a:t>Treat requirements.txt, package.json, and pyproject.toml</a:t>
            </a:r>
          </a:p>
        </p:txBody>
      </p:sp>
      <p:sp>
        <p:nvSpPr>
          <p:cNvPr id="19" name="Right Arrow 18"/>
          <p:cNvSpPr/>
          <p:nvPr/>
        </p:nvSpPr>
        <p:spPr>
          <a:xfrm>
            <a:off x="5733288" y="4078224"/>
            <a:ext cx="548640" cy="512064"/>
          </a:xfrm>
          <a:prstGeom prst="rightArrow">
            <a:avLst/>
          </a:prstGeom>
          <a:solidFill>
            <a:srgbClr val="B4BEC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548640" y="6455664"/>
            <a:ext cx="8229600" cy="274320"/>
          </a:xfrm>
          <a:prstGeom prst="rect">
            <a:avLst/>
          </a:prstGeom>
          <a:noFill/>
        </p:spPr>
        <p:txBody>
          <a:bodyPr wrap="square" anchor="t" lIns="0" rIns="0" tIns="27432" bIns="27432">
            <a:spAutoFit/>
          </a:bodyPr>
          <a:lstStyle/>
          <a:p>
            <a:pPr algn="l"/>
            <a:r>
              <a:rPr sz="900" b="0">
                <a:solidFill>
                  <a:srgbClr val="5B6675"/>
                </a:solidFill>
                <a:latin typeface="Calibri"/>
              </a:rPr>
              <a:t>OWASP Agentic Skills Top 10   ·   v0.5   ·   owasp.org/www-project-agentic-skills-top-10</a:t>
            </a:r>
          </a:p>
        </p:txBody>
      </p:sp>
      <p:sp>
        <p:nvSpPr>
          <p:cNvPr id="21" name="TextBox 20"/>
          <p:cNvSpPr txBox="1"/>
          <p:nvPr/>
        </p:nvSpPr>
        <p:spPr>
          <a:xfrm>
            <a:off x="10789920" y="6455664"/>
            <a:ext cx="914400" cy="274320"/>
          </a:xfrm>
          <a:prstGeom prst="rect">
            <a:avLst/>
          </a:prstGeom>
          <a:noFill/>
        </p:spPr>
        <p:txBody>
          <a:bodyPr wrap="square" anchor="t" lIns="0" rIns="0" tIns="27432" bIns="27432">
            <a:spAutoFit/>
          </a:bodyPr>
          <a:lstStyle/>
          <a:p>
            <a:pPr algn="r"/>
            <a:r>
              <a:rPr sz="900" b="0">
                <a:solidFill>
                  <a:srgbClr val="5B6675"/>
                </a:solidFill>
                <a:latin typeface="Calibri"/>
              </a:rPr>
              <a:t>6 / 12</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45720" y="-45720"/>
            <a:ext cx="12289536" cy="1207008"/>
          </a:xfrm>
          <a:prstGeom prst="rect">
            <a:avLst/>
          </a:prstGeom>
          <a:solidFill>
            <a:srgbClr val="D9701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ounded Rectangle 2"/>
          <p:cNvSpPr/>
          <p:nvPr/>
        </p:nvSpPr>
        <p:spPr>
          <a:xfrm>
            <a:off x="548640" y="164592"/>
            <a:ext cx="1325880" cy="310896"/>
          </a:xfrm>
          <a:prstGeom prst="round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lIns="45720" rIns="45720" tIns="27432" bIns="27432"/>
          <a:lstStyle/>
          <a:p>
            <a:pPr algn="ctr"/>
            <a:r>
              <a:rPr sz="1100" b="1">
                <a:solidFill>
                  <a:srgbClr val="D9701B"/>
                </a:solidFill>
                <a:latin typeface="Calibri"/>
              </a:rPr>
              <a:t>HIGH</a:t>
            </a:r>
          </a:p>
        </p:txBody>
      </p:sp>
      <p:sp>
        <p:nvSpPr>
          <p:cNvPr id="4" name="TextBox 3"/>
          <p:cNvSpPr txBox="1"/>
          <p:nvPr/>
        </p:nvSpPr>
        <p:spPr>
          <a:xfrm>
            <a:off x="530352" y="530352"/>
            <a:ext cx="9144000" cy="566928"/>
          </a:xfrm>
          <a:prstGeom prst="rect">
            <a:avLst/>
          </a:prstGeom>
          <a:noFill/>
        </p:spPr>
        <p:txBody>
          <a:bodyPr wrap="square" anchor="t" lIns="0" rIns="0" tIns="27432" bIns="27432">
            <a:spAutoFit/>
          </a:bodyPr>
          <a:lstStyle/>
          <a:p>
            <a:pPr algn="l"/>
            <a:r>
              <a:rPr sz="2700" b="1">
                <a:solidFill>
                  <a:srgbClr val="FFFFFF"/>
                </a:solidFill>
                <a:latin typeface="Calibri"/>
              </a:rPr>
              <a:t>AST06 — Weak Isolation</a:t>
            </a:r>
          </a:p>
        </p:txBody>
      </p:sp>
      <p:pic>
        <p:nvPicPr>
          <p:cNvPr id="5" name="Picture 4" descr="tmprr0vo6kw.png"/>
          <p:cNvPicPr>
            <a:picLocks noChangeAspect="1"/>
          </p:cNvPicPr>
          <p:nvPr/>
        </p:nvPicPr>
        <p:blipFill>
          <a:blip r:embed="rId2"/>
          <a:stretch>
            <a:fillRect/>
          </a:stretch>
        </p:blipFill>
        <p:spPr>
          <a:xfrm>
            <a:off x="10332720" y="384048"/>
            <a:ext cx="1313793" cy="457200"/>
          </a:xfrm>
          <a:prstGeom prst="rect">
            <a:avLst/>
          </a:prstGeom>
        </p:spPr>
      </p:pic>
      <p:sp>
        <p:nvSpPr>
          <p:cNvPr id="6" name="TextBox 5"/>
          <p:cNvSpPr txBox="1"/>
          <p:nvPr/>
        </p:nvSpPr>
        <p:spPr>
          <a:xfrm>
            <a:off x="548640" y="1325880"/>
            <a:ext cx="11109960" cy="658368"/>
          </a:xfrm>
          <a:prstGeom prst="rect">
            <a:avLst/>
          </a:prstGeom>
          <a:noFill/>
        </p:spPr>
        <p:txBody>
          <a:bodyPr wrap="square" anchor="t" lIns="0" rIns="0" tIns="27432" bIns="27432">
            <a:spAutoFit/>
          </a:bodyPr>
          <a:lstStyle/>
          <a:p>
            <a:pPr algn="l"/>
            <a:r>
              <a:rPr sz="1300" b="0">
                <a:solidFill>
                  <a:srgbClr val="5B6675"/>
                </a:solidFill>
                <a:latin typeface="Calibri"/>
              </a:rPr>
              <a:t>Skills execute in the same security context as the host agent — with full file system access, shell access, and network egress — because sandboxing is either unavailable, optional, or disabled by default.</a:t>
            </a:r>
          </a:p>
        </p:txBody>
      </p:sp>
      <p:sp>
        <p:nvSpPr>
          <p:cNvPr id="7" name="TextBox 6"/>
          <p:cNvSpPr txBox="1"/>
          <p:nvPr/>
        </p:nvSpPr>
        <p:spPr>
          <a:xfrm>
            <a:off x="548640" y="2103120"/>
            <a:ext cx="5212080" cy="310896"/>
          </a:xfrm>
          <a:prstGeom prst="rect">
            <a:avLst/>
          </a:prstGeom>
          <a:noFill/>
        </p:spPr>
        <p:txBody>
          <a:bodyPr wrap="square" anchor="t" lIns="0" rIns="0" tIns="27432" bIns="27432">
            <a:spAutoFit/>
          </a:bodyPr>
          <a:lstStyle/>
          <a:p>
            <a:pPr algn="l"/>
            <a:r>
              <a:rPr sz="1400" b="1">
                <a:solidFill>
                  <a:srgbClr val="C0252B"/>
                </a:solidFill>
                <a:latin typeface="Calibri"/>
              </a:rPr>
              <a:t>ISSUES  /  ATTACK VECTORS</a:t>
            </a:r>
          </a:p>
        </p:txBody>
      </p:sp>
      <p:sp>
        <p:nvSpPr>
          <p:cNvPr id="8" name="TextBox 7"/>
          <p:cNvSpPr txBox="1"/>
          <p:nvPr/>
        </p:nvSpPr>
        <p:spPr>
          <a:xfrm>
            <a:off x="6355080" y="2103120"/>
            <a:ext cx="5212080" cy="310896"/>
          </a:xfrm>
          <a:prstGeom prst="rect">
            <a:avLst/>
          </a:prstGeom>
          <a:noFill/>
        </p:spPr>
        <p:txBody>
          <a:bodyPr wrap="square" anchor="t" lIns="0" rIns="0" tIns="27432" bIns="27432">
            <a:spAutoFit/>
          </a:bodyPr>
          <a:lstStyle/>
          <a:p>
            <a:pPr algn="l"/>
            <a:r>
              <a:rPr sz="1400" b="1">
                <a:solidFill>
                  <a:srgbClr val="0F6E56"/>
                </a:solidFill>
                <a:latin typeface="Calibri"/>
              </a:rPr>
              <a:t>MITIGATIONS</a:t>
            </a:r>
          </a:p>
        </p:txBody>
      </p:sp>
      <p:sp>
        <p:nvSpPr>
          <p:cNvPr id="9" name="Rectangle 8"/>
          <p:cNvSpPr/>
          <p:nvPr/>
        </p:nvSpPr>
        <p:spPr>
          <a:xfrm>
            <a:off x="548640" y="2468879"/>
            <a:ext cx="2194560" cy="27432"/>
          </a:xfrm>
          <a:prstGeom prst="rect">
            <a:avLst/>
          </a:prstGeom>
          <a:solidFill>
            <a:srgbClr val="C025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6355080" y="2468879"/>
            <a:ext cx="2194560" cy="27432"/>
          </a:xfrm>
          <a:prstGeom prst="rect">
            <a:avLst/>
          </a:prstGeom>
          <a:solidFill>
            <a:srgbClr val="0F6E5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ounded Rectangle 10"/>
          <p:cNvSpPr/>
          <p:nvPr/>
        </p:nvSpPr>
        <p:spPr>
          <a:xfrm>
            <a:off x="548640" y="2670048"/>
            <a:ext cx="5074920" cy="749808"/>
          </a:xfrm>
          <a:prstGeom prst="roundRect">
            <a:avLst/>
          </a:prstGeom>
          <a:solidFill>
            <a:srgbClr val="FCECEC"/>
          </a:solidFill>
          <a:ln w="12700">
            <a:solidFill>
              <a:srgbClr val="C0252B"/>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791F1F"/>
                </a:solidFill>
                <a:latin typeface="Calibri"/>
              </a:rPr>
              <a:t>Host Escape</a:t>
            </a:r>
          </a:p>
        </p:txBody>
      </p:sp>
      <p:sp>
        <p:nvSpPr>
          <p:cNvPr id="12" name="Rounded Rectangle 11"/>
          <p:cNvSpPr/>
          <p:nvPr/>
        </p:nvSpPr>
        <p:spPr>
          <a:xfrm>
            <a:off x="548640" y="3529584"/>
            <a:ext cx="5074920" cy="749808"/>
          </a:xfrm>
          <a:prstGeom prst="roundRect">
            <a:avLst/>
          </a:prstGeom>
          <a:solidFill>
            <a:srgbClr val="FCECEC"/>
          </a:solidFill>
          <a:ln w="12700">
            <a:solidFill>
              <a:srgbClr val="C0252B"/>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791F1F"/>
                </a:solidFill>
                <a:latin typeface="Calibri"/>
              </a:rPr>
              <a:t>Network Pivot</a:t>
            </a:r>
          </a:p>
        </p:txBody>
      </p:sp>
      <p:sp>
        <p:nvSpPr>
          <p:cNvPr id="13" name="Rounded Rectangle 12"/>
          <p:cNvSpPr/>
          <p:nvPr/>
        </p:nvSpPr>
        <p:spPr>
          <a:xfrm>
            <a:off x="548640" y="4389120"/>
            <a:ext cx="5074920" cy="749808"/>
          </a:xfrm>
          <a:prstGeom prst="roundRect">
            <a:avLst/>
          </a:prstGeom>
          <a:solidFill>
            <a:srgbClr val="FCECEC"/>
          </a:solidFill>
          <a:ln w="12700">
            <a:solidFill>
              <a:srgbClr val="C0252B"/>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791F1F"/>
                </a:solidFill>
                <a:latin typeface="Calibri"/>
              </a:rPr>
              <a:t>Skill Shadowing</a:t>
            </a:r>
          </a:p>
        </p:txBody>
      </p:sp>
      <p:sp>
        <p:nvSpPr>
          <p:cNvPr id="14" name="Rounded Rectangle 13"/>
          <p:cNvSpPr/>
          <p:nvPr/>
        </p:nvSpPr>
        <p:spPr>
          <a:xfrm>
            <a:off x="548640" y="5248656"/>
            <a:ext cx="5074920" cy="749808"/>
          </a:xfrm>
          <a:prstGeom prst="roundRect">
            <a:avLst/>
          </a:prstGeom>
          <a:solidFill>
            <a:srgbClr val="FCECEC"/>
          </a:solidFill>
          <a:ln w="12700">
            <a:solidFill>
              <a:srgbClr val="C0252B"/>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791F1F"/>
                </a:solidFill>
                <a:latin typeface="Calibri"/>
              </a:rPr>
              <a:t>Localhost Attack Surface</a:t>
            </a:r>
          </a:p>
        </p:txBody>
      </p:sp>
      <p:sp>
        <p:nvSpPr>
          <p:cNvPr id="15" name="Rounded Rectangle 14"/>
          <p:cNvSpPr/>
          <p:nvPr/>
        </p:nvSpPr>
        <p:spPr>
          <a:xfrm>
            <a:off x="6355080" y="2670048"/>
            <a:ext cx="5074920" cy="749808"/>
          </a:xfrm>
          <a:prstGeom prst="roundRect">
            <a:avLst/>
          </a:prstGeom>
          <a:solidFill>
            <a:srgbClr val="E3F3EC"/>
          </a:solidFill>
          <a:ln w="12700">
            <a:solidFill>
              <a:srgbClr val="0F6E56"/>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085041"/>
                </a:solidFill>
                <a:latin typeface="Calibri"/>
              </a:rPr>
              <a:t>Require Docker/container isolation for skill execution by default</a:t>
            </a:r>
          </a:p>
        </p:txBody>
      </p:sp>
      <p:sp>
        <p:nvSpPr>
          <p:cNvPr id="16" name="Rounded Rectangle 15"/>
          <p:cNvSpPr/>
          <p:nvPr/>
        </p:nvSpPr>
        <p:spPr>
          <a:xfrm>
            <a:off x="6355080" y="3529584"/>
            <a:ext cx="5074920" cy="749808"/>
          </a:xfrm>
          <a:prstGeom prst="roundRect">
            <a:avLst/>
          </a:prstGeom>
          <a:solidFill>
            <a:srgbClr val="E3F3EC"/>
          </a:solidFill>
          <a:ln w="12700">
            <a:solidFill>
              <a:srgbClr val="0F6E56"/>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085041"/>
                </a:solidFill>
                <a:latin typeface="Calibri"/>
              </a:rPr>
              <a:t>Bind agent control interfaces to localhost with authentication</a:t>
            </a:r>
          </a:p>
        </p:txBody>
      </p:sp>
      <p:sp>
        <p:nvSpPr>
          <p:cNvPr id="17" name="Rounded Rectangle 16"/>
          <p:cNvSpPr/>
          <p:nvPr/>
        </p:nvSpPr>
        <p:spPr>
          <a:xfrm>
            <a:off x="6355080" y="4389120"/>
            <a:ext cx="5074920" cy="749808"/>
          </a:xfrm>
          <a:prstGeom prst="roundRect">
            <a:avLst/>
          </a:prstGeom>
          <a:solidFill>
            <a:srgbClr val="E3F3EC"/>
          </a:solidFill>
          <a:ln w="12700">
            <a:solidFill>
              <a:srgbClr val="0F6E56"/>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085041"/>
                </a:solidFill>
                <a:latin typeface="Calibri"/>
              </a:rPr>
              <a:t>Apply seccomp/AppArmor profiles</a:t>
            </a:r>
          </a:p>
        </p:txBody>
      </p:sp>
      <p:sp>
        <p:nvSpPr>
          <p:cNvPr id="18" name="Rounded Rectangle 17"/>
          <p:cNvSpPr/>
          <p:nvPr/>
        </p:nvSpPr>
        <p:spPr>
          <a:xfrm>
            <a:off x="6355080" y="5248656"/>
            <a:ext cx="5074920" cy="749808"/>
          </a:xfrm>
          <a:prstGeom prst="roundRect">
            <a:avLst/>
          </a:prstGeom>
          <a:solidFill>
            <a:srgbClr val="E3F3EC"/>
          </a:solidFill>
          <a:ln w="12700">
            <a:solidFill>
              <a:srgbClr val="0F6E56"/>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085041"/>
                </a:solidFill>
                <a:latin typeface="Calibri"/>
              </a:rPr>
              <a:t>Implement per-skill process isolation</a:t>
            </a:r>
          </a:p>
        </p:txBody>
      </p:sp>
      <p:sp>
        <p:nvSpPr>
          <p:cNvPr id="19" name="Right Arrow 18"/>
          <p:cNvSpPr/>
          <p:nvPr/>
        </p:nvSpPr>
        <p:spPr>
          <a:xfrm>
            <a:off x="5733288" y="4078224"/>
            <a:ext cx="548640" cy="512064"/>
          </a:xfrm>
          <a:prstGeom prst="rightArrow">
            <a:avLst/>
          </a:prstGeom>
          <a:solidFill>
            <a:srgbClr val="B4BEC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548640" y="6455664"/>
            <a:ext cx="8229600" cy="274320"/>
          </a:xfrm>
          <a:prstGeom prst="rect">
            <a:avLst/>
          </a:prstGeom>
          <a:noFill/>
        </p:spPr>
        <p:txBody>
          <a:bodyPr wrap="square" anchor="t" lIns="0" rIns="0" tIns="27432" bIns="27432">
            <a:spAutoFit/>
          </a:bodyPr>
          <a:lstStyle/>
          <a:p>
            <a:pPr algn="l"/>
            <a:r>
              <a:rPr sz="900" b="0">
                <a:solidFill>
                  <a:srgbClr val="5B6675"/>
                </a:solidFill>
                <a:latin typeface="Calibri"/>
              </a:rPr>
              <a:t>OWASP Agentic Skills Top 10   ·   v0.5   ·   owasp.org/www-project-agentic-skills-top-10</a:t>
            </a:r>
          </a:p>
        </p:txBody>
      </p:sp>
      <p:sp>
        <p:nvSpPr>
          <p:cNvPr id="21" name="TextBox 20"/>
          <p:cNvSpPr txBox="1"/>
          <p:nvPr/>
        </p:nvSpPr>
        <p:spPr>
          <a:xfrm>
            <a:off x="10789920" y="6455664"/>
            <a:ext cx="914400" cy="274320"/>
          </a:xfrm>
          <a:prstGeom prst="rect">
            <a:avLst/>
          </a:prstGeom>
          <a:noFill/>
        </p:spPr>
        <p:txBody>
          <a:bodyPr wrap="square" anchor="t" lIns="0" rIns="0" tIns="27432" bIns="27432">
            <a:spAutoFit/>
          </a:bodyPr>
          <a:lstStyle/>
          <a:p>
            <a:pPr algn="r"/>
            <a:r>
              <a:rPr sz="900" b="0">
                <a:solidFill>
                  <a:srgbClr val="5B6675"/>
                </a:solidFill>
                <a:latin typeface="Calibri"/>
              </a:rPr>
              <a:t>7 / 12</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45720" y="-45720"/>
            <a:ext cx="12289536" cy="1207008"/>
          </a:xfrm>
          <a:prstGeom prst="rect">
            <a:avLst/>
          </a:prstGeom>
          <a:solidFill>
            <a:srgbClr val="B88A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ounded Rectangle 2"/>
          <p:cNvSpPr/>
          <p:nvPr/>
        </p:nvSpPr>
        <p:spPr>
          <a:xfrm>
            <a:off x="548640" y="164592"/>
            <a:ext cx="1325880" cy="310896"/>
          </a:xfrm>
          <a:prstGeom prst="round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lIns="45720" rIns="45720" tIns="27432" bIns="27432"/>
          <a:lstStyle/>
          <a:p>
            <a:pPr algn="ctr"/>
            <a:r>
              <a:rPr sz="1100" b="1">
                <a:solidFill>
                  <a:srgbClr val="B88A00"/>
                </a:solidFill>
                <a:latin typeface="Calibri"/>
              </a:rPr>
              <a:t>MEDIUM</a:t>
            </a:r>
          </a:p>
        </p:txBody>
      </p:sp>
      <p:sp>
        <p:nvSpPr>
          <p:cNvPr id="4" name="TextBox 3"/>
          <p:cNvSpPr txBox="1"/>
          <p:nvPr/>
        </p:nvSpPr>
        <p:spPr>
          <a:xfrm>
            <a:off x="530352" y="530352"/>
            <a:ext cx="9144000" cy="566928"/>
          </a:xfrm>
          <a:prstGeom prst="rect">
            <a:avLst/>
          </a:prstGeom>
          <a:noFill/>
        </p:spPr>
        <p:txBody>
          <a:bodyPr wrap="square" anchor="t" lIns="0" rIns="0" tIns="27432" bIns="27432">
            <a:spAutoFit/>
          </a:bodyPr>
          <a:lstStyle/>
          <a:p>
            <a:pPr algn="l"/>
            <a:r>
              <a:rPr sz="2700" b="1">
                <a:solidFill>
                  <a:srgbClr val="FFFFFF"/>
                </a:solidFill>
                <a:latin typeface="Calibri"/>
              </a:rPr>
              <a:t>AST07 — Update Drift</a:t>
            </a:r>
          </a:p>
        </p:txBody>
      </p:sp>
      <p:pic>
        <p:nvPicPr>
          <p:cNvPr id="5" name="Picture 4" descr="tmprr0vo6kw.png"/>
          <p:cNvPicPr>
            <a:picLocks noChangeAspect="1"/>
          </p:cNvPicPr>
          <p:nvPr/>
        </p:nvPicPr>
        <p:blipFill>
          <a:blip r:embed="rId2"/>
          <a:stretch>
            <a:fillRect/>
          </a:stretch>
        </p:blipFill>
        <p:spPr>
          <a:xfrm>
            <a:off x="10332720" y="384048"/>
            <a:ext cx="1313793" cy="457200"/>
          </a:xfrm>
          <a:prstGeom prst="rect">
            <a:avLst/>
          </a:prstGeom>
        </p:spPr>
      </p:pic>
      <p:sp>
        <p:nvSpPr>
          <p:cNvPr id="6" name="TextBox 5"/>
          <p:cNvSpPr txBox="1"/>
          <p:nvPr/>
        </p:nvSpPr>
        <p:spPr>
          <a:xfrm>
            <a:off x="548640" y="1325880"/>
            <a:ext cx="11109960" cy="658368"/>
          </a:xfrm>
          <a:prstGeom prst="rect">
            <a:avLst/>
          </a:prstGeom>
          <a:noFill/>
        </p:spPr>
        <p:txBody>
          <a:bodyPr wrap="square" anchor="t" lIns="0" rIns="0" tIns="27432" bIns="27432">
            <a:spAutoFit/>
          </a:bodyPr>
          <a:lstStyle/>
          <a:p>
            <a:pPr algn="l"/>
            <a:r>
              <a:rPr sz="1300" b="0">
                <a:solidFill>
                  <a:srgbClr val="5B6675"/>
                </a:solidFill>
                <a:latin typeface="Calibri"/>
              </a:rPr>
              <a:t>Skills are installed and forgotten. Without immutable pinning and automated update verification, deployed skills drift out of sync with known-good versions — either because patches are not applied (leaving known vulnerabilities open) or…</a:t>
            </a:r>
          </a:p>
        </p:txBody>
      </p:sp>
      <p:sp>
        <p:nvSpPr>
          <p:cNvPr id="7" name="TextBox 6"/>
          <p:cNvSpPr txBox="1"/>
          <p:nvPr/>
        </p:nvSpPr>
        <p:spPr>
          <a:xfrm>
            <a:off x="548640" y="2103120"/>
            <a:ext cx="5212080" cy="310896"/>
          </a:xfrm>
          <a:prstGeom prst="rect">
            <a:avLst/>
          </a:prstGeom>
          <a:noFill/>
        </p:spPr>
        <p:txBody>
          <a:bodyPr wrap="square" anchor="t" lIns="0" rIns="0" tIns="27432" bIns="27432">
            <a:spAutoFit/>
          </a:bodyPr>
          <a:lstStyle/>
          <a:p>
            <a:pPr algn="l"/>
            <a:r>
              <a:rPr sz="1400" b="1">
                <a:solidFill>
                  <a:srgbClr val="C0252B"/>
                </a:solidFill>
                <a:latin typeface="Calibri"/>
              </a:rPr>
              <a:t>ISSUES  /  ATTACK VECTORS</a:t>
            </a:r>
          </a:p>
        </p:txBody>
      </p:sp>
      <p:sp>
        <p:nvSpPr>
          <p:cNvPr id="8" name="TextBox 7"/>
          <p:cNvSpPr txBox="1"/>
          <p:nvPr/>
        </p:nvSpPr>
        <p:spPr>
          <a:xfrm>
            <a:off x="6355080" y="2103120"/>
            <a:ext cx="5212080" cy="310896"/>
          </a:xfrm>
          <a:prstGeom prst="rect">
            <a:avLst/>
          </a:prstGeom>
          <a:noFill/>
        </p:spPr>
        <p:txBody>
          <a:bodyPr wrap="square" anchor="t" lIns="0" rIns="0" tIns="27432" bIns="27432">
            <a:spAutoFit/>
          </a:bodyPr>
          <a:lstStyle/>
          <a:p>
            <a:pPr algn="l"/>
            <a:r>
              <a:rPr sz="1400" b="1">
                <a:solidFill>
                  <a:srgbClr val="0F6E56"/>
                </a:solidFill>
                <a:latin typeface="Calibri"/>
              </a:rPr>
              <a:t>MITIGATIONS</a:t>
            </a:r>
          </a:p>
        </p:txBody>
      </p:sp>
      <p:sp>
        <p:nvSpPr>
          <p:cNvPr id="9" name="Rectangle 8"/>
          <p:cNvSpPr/>
          <p:nvPr/>
        </p:nvSpPr>
        <p:spPr>
          <a:xfrm>
            <a:off x="548640" y="2468879"/>
            <a:ext cx="2194560" cy="27432"/>
          </a:xfrm>
          <a:prstGeom prst="rect">
            <a:avLst/>
          </a:prstGeom>
          <a:solidFill>
            <a:srgbClr val="C025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6355080" y="2468879"/>
            <a:ext cx="2194560" cy="27432"/>
          </a:xfrm>
          <a:prstGeom prst="rect">
            <a:avLst/>
          </a:prstGeom>
          <a:solidFill>
            <a:srgbClr val="0F6E5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ounded Rectangle 10"/>
          <p:cNvSpPr/>
          <p:nvPr/>
        </p:nvSpPr>
        <p:spPr>
          <a:xfrm>
            <a:off x="548640" y="2670048"/>
            <a:ext cx="5074920" cy="749808"/>
          </a:xfrm>
          <a:prstGeom prst="roundRect">
            <a:avLst/>
          </a:prstGeom>
          <a:solidFill>
            <a:srgbClr val="FCECEC"/>
          </a:solidFill>
          <a:ln w="12700">
            <a:solidFill>
              <a:srgbClr val="C0252B"/>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791F1F"/>
                </a:solidFill>
                <a:latin typeface="Calibri"/>
              </a:rPr>
              <a:t>Malicious Update</a:t>
            </a:r>
          </a:p>
        </p:txBody>
      </p:sp>
      <p:sp>
        <p:nvSpPr>
          <p:cNvPr id="12" name="Rounded Rectangle 11"/>
          <p:cNvSpPr/>
          <p:nvPr/>
        </p:nvSpPr>
        <p:spPr>
          <a:xfrm>
            <a:off x="548640" y="3529584"/>
            <a:ext cx="5074920" cy="749808"/>
          </a:xfrm>
          <a:prstGeom prst="roundRect">
            <a:avLst/>
          </a:prstGeom>
          <a:solidFill>
            <a:srgbClr val="FCECEC"/>
          </a:solidFill>
          <a:ln w="12700">
            <a:solidFill>
              <a:srgbClr val="C0252B"/>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791F1F"/>
                </a:solidFill>
                <a:latin typeface="Calibri"/>
              </a:rPr>
              <a:t>Patch-Lag Exploitation</a:t>
            </a:r>
          </a:p>
        </p:txBody>
      </p:sp>
      <p:sp>
        <p:nvSpPr>
          <p:cNvPr id="13" name="Rounded Rectangle 12"/>
          <p:cNvSpPr/>
          <p:nvPr/>
        </p:nvSpPr>
        <p:spPr>
          <a:xfrm>
            <a:off x="548640" y="4389120"/>
            <a:ext cx="5074920" cy="749808"/>
          </a:xfrm>
          <a:prstGeom prst="roundRect">
            <a:avLst/>
          </a:prstGeom>
          <a:solidFill>
            <a:srgbClr val="FCECEC"/>
          </a:solidFill>
          <a:ln w="12700">
            <a:solidFill>
              <a:srgbClr val="C0252B"/>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791F1F"/>
                </a:solidFill>
                <a:latin typeface="Calibri"/>
              </a:rPr>
              <a:t>Rollback Attack</a:t>
            </a:r>
          </a:p>
        </p:txBody>
      </p:sp>
      <p:sp>
        <p:nvSpPr>
          <p:cNvPr id="14" name="Rounded Rectangle 13"/>
          <p:cNvSpPr/>
          <p:nvPr/>
        </p:nvSpPr>
        <p:spPr>
          <a:xfrm>
            <a:off x="548640" y="5248656"/>
            <a:ext cx="5074920" cy="749808"/>
          </a:xfrm>
          <a:prstGeom prst="roundRect">
            <a:avLst/>
          </a:prstGeom>
          <a:solidFill>
            <a:srgbClr val="FCECEC"/>
          </a:solidFill>
          <a:ln w="12700">
            <a:solidFill>
              <a:srgbClr val="C0252B"/>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791F1F"/>
                </a:solidFill>
                <a:latin typeface="Calibri"/>
              </a:rPr>
              <a:t>Hot-Reload Abuse</a:t>
            </a:r>
          </a:p>
        </p:txBody>
      </p:sp>
      <p:sp>
        <p:nvSpPr>
          <p:cNvPr id="15" name="Rounded Rectangle 14"/>
          <p:cNvSpPr/>
          <p:nvPr/>
        </p:nvSpPr>
        <p:spPr>
          <a:xfrm>
            <a:off x="6355080" y="2670048"/>
            <a:ext cx="5074920" cy="749808"/>
          </a:xfrm>
          <a:prstGeom prst="roundRect">
            <a:avLst/>
          </a:prstGeom>
          <a:solidFill>
            <a:srgbClr val="E3F3EC"/>
          </a:solidFill>
          <a:ln w="12700">
            <a:solidFill>
              <a:srgbClr val="0F6E56"/>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085041"/>
                </a:solidFill>
                <a:latin typeface="Calibri"/>
              </a:rPr>
              <a:t>Pin all installed skills to immutable content hashes (sha256:)</a:t>
            </a:r>
          </a:p>
        </p:txBody>
      </p:sp>
      <p:sp>
        <p:nvSpPr>
          <p:cNvPr id="16" name="Rounded Rectangle 15"/>
          <p:cNvSpPr/>
          <p:nvPr/>
        </p:nvSpPr>
        <p:spPr>
          <a:xfrm>
            <a:off x="6355080" y="3529584"/>
            <a:ext cx="5074920" cy="749808"/>
          </a:xfrm>
          <a:prstGeom prst="roundRect">
            <a:avLst/>
          </a:prstGeom>
          <a:solidFill>
            <a:srgbClr val="E3F3EC"/>
          </a:solidFill>
          <a:ln w="12700">
            <a:solidFill>
              <a:srgbClr val="0F6E56"/>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085041"/>
                </a:solidFill>
                <a:latin typeface="Calibri"/>
              </a:rPr>
              <a:t>Require cryptographic signature verification on every update</a:t>
            </a:r>
          </a:p>
        </p:txBody>
      </p:sp>
      <p:sp>
        <p:nvSpPr>
          <p:cNvPr id="17" name="Rounded Rectangle 16"/>
          <p:cNvSpPr/>
          <p:nvPr/>
        </p:nvSpPr>
        <p:spPr>
          <a:xfrm>
            <a:off x="6355080" y="4389120"/>
            <a:ext cx="5074920" cy="749808"/>
          </a:xfrm>
          <a:prstGeom prst="roundRect">
            <a:avLst/>
          </a:prstGeom>
          <a:solidFill>
            <a:srgbClr val="E3F3EC"/>
          </a:solidFill>
          <a:ln w="12700">
            <a:solidFill>
              <a:srgbClr val="0F6E56"/>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085041"/>
                </a:solidFill>
                <a:latin typeface="Calibri"/>
              </a:rPr>
              <a:t>Implement a "freeze" mode for production deployments</a:t>
            </a:r>
          </a:p>
        </p:txBody>
      </p:sp>
      <p:sp>
        <p:nvSpPr>
          <p:cNvPr id="18" name="Rounded Rectangle 17"/>
          <p:cNvSpPr/>
          <p:nvPr/>
        </p:nvSpPr>
        <p:spPr>
          <a:xfrm>
            <a:off x="6355080" y="5248656"/>
            <a:ext cx="5074920" cy="749808"/>
          </a:xfrm>
          <a:prstGeom prst="roundRect">
            <a:avLst/>
          </a:prstGeom>
          <a:solidFill>
            <a:srgbClr val="E3F3EC"/>
          </a:solidFill>
          <a:ln w="12700">
            <a:solidFill>
              <a:srgbClr val="0F6E56"/>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085041"/>
                </a:solidFill>
                <a:latin typeface="Calibri"/>
              </a:rPr>
              <a:t>Subscribe to registry security advisories</a:t>
            </a:r>
          </a:p>
        </p:txBody>
      </p:sp>
      <p:sp>
        <p:nvSpPr>
          <p:cNvPr id="19" name="Right Arrow 18"/>
          <p:cNvSpPr/>
          <p:nvPr/>
        </p:nvSpPr>
        <p:spPr>
          <a:xfrm>
            <a:off x="5733288" y="4078224"/>
            <a:ext cx="548640" cy="512064"/>
          </a:xfrm>
          <a:prstGeom prst="rightArrow">
            <a:avLst/>
          </a:prstGeom>
          <a:solidFill>
            <a:srgbClr val="B4BEC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548640" y="6455664"/>
            <a:ext cx="8229600" cy="274320"/>
          </a:xfrm>
          <a:prstGeom prst="rect">
            <a:avLst/>
          </a:prstGeom>
          <a:noFill/>
        </p:spPr>
        <p:txBody>
          <a:bodyPr wrap="square" anchor="t" lIns="0" rIns="0" tIns="27432" bIns="27432">
            <a:spAutoFit/>
          </a:bodyPr>
          <a:lstStyle/>
          <a:p>
            <a:pPr algn="l"/>
            <a:r>
              <a:rPr sz="900" b="0">
                <a:solidFill>
                  <a:srgbClr val="5B6675"/>
                </a:solidFill>
                <a:latin typeface="Calibri"/>
              </a:rPr>
              <a:t>OWASP Agentic Skills Top 10   ·   v0.5   ·   owasp.org/www-project-agentic-skills-top-10</a:t>
            </a:r>
          </a:p>
        </p:txBody>
      </p:sp>
      <p:sp>
        <p:nvSpPr>
          <p:cNvPr id="21" name="TextBox 20"/>
          <p:cNvSpPr txBox="1"/>
          <p:nvPr/>
        </p:nvSpPr>
        <p:spPr>
          <a:xfrm>
            <a:off x="10789920" y="6455664"/>
            <a:ext cx="914400" cy="274320"/>
          </a:xfrm>
          <a:prstGeom prst="rect">
            <a:avLst/>
          </a:prstGeom>
          <a:noFill/>
        </p:spPr>
        <p:txBody>
          <a:bodyPr wrap="square" anchor="t" lIns="0" rIns="0" tIns="27432" bIns="27432">
            <a:spAutoFit/>
          </a:bodyPr>
          <a:lstStyle/>
          <a:p>
            <a:pPr algn="r"/>
            <a:r>
              <a:rPr sz="900" b="0">
                <a:solidFill>
                  <a:srgbClr val="5B6675"/>
                </a:solidFill>
                <a:latin typeface="Calibri"/>
              </a:rPr>
              <a:t>8 / 12</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45720" y="-45720"/>
            <a:ext cx="12289536" cy="1207008"/>
          </a:xfrm>
          <a:prstGeom prst="rect">
            <a:avLst/>
          </a:prstGeom>
          <a:solidFill>
            <a:srgbClr val="B88A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ounded Rectangle 2"/>
          <p:cNvSpPr/>
          <p:nvPr/>
        </p:nvSpPr>
        <p:spPr>
          <a:xfrm>
            <a:off x="548640" y="164592"/>
            <a:ext cx="1325880" cy="310896"/>
          </a:xfrm>
          <a:prstGeom prst="round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wrap="square" lIns="45720" rIns="45720" tIns="27432" bIns="27432"/>
          <a:lstStyle/>
          <a:p>
            <a:pPr algn="ctr"/>
            <a:r>
              <a:rPr sz="1100" b="1">
                <a:solidFill>
                  <a:srgbClr val="B88A00"/>
                </a:solidFill>
                <a:latin typeface="Calibri"/>
              </a:rPr>
              <a:t>MEDIUM</a:t>
            </a:r>
          </a:p>
        </p:txBody>
      </p:sp>
      <p:sp>
        <p:nvSpPr>
          <p:cNvPr id="4" name="TextBox 3"/>
          <p:cNvSpPr txBox="1"/>
          <p:nvPr/>
        </p:nvSpPr>
        <p:spPr>
          <a:xfrm>
            <a:off x="530352" y="530352"/>
            <a:ext cx="9144000" cy="566928"/>
          </a:xfrm>
          <a:prstGeom prst="rect">
            <a:avLst/>
          </a:prstGeom>
          <a:noFill/>
        </p:spPr>
        <p:txBody>
          <a:bodyPr wrap="square" anchor="t" lIns="0" rIns="0" tIns="27432" bIns="27432">
            <a:spAutoFit/>
          </a:bodyPr>
          <a:lstStyle/>
          <a:p>
            <a:pPr algn="l"/>
            <a:r>
              <a:rPr sz="2700" b="1">
                <a:solidFill>
                  <a:srgbClr val="FFFFFF"/>
                </a:solidFill>
                <a:latin typeface="Calibri"/>
              </a:rPr>
              <a:t>AST08 — Poor Scanning</a:t>
            </a:r>
          </a:p>
        </p:txBody>
      </p:sp>
      <p:pic>
        <p:nvPicPr>
          <p:cNvPr id="5" name="Picture 4" descr="tmprr0vo6kw.png"/>
          <p:cNvPicPr>
            <a:picLocks noChangeAspect="1"/>
          </p:cNvPicPr>
          <p:nvPr/>
        </p:nvPicPr>
        <p:blipFill>
          <a:blip r:embed="rId2"/>
          <a:stretch>
            <a:fillRect/>
          </a:stretch>
        </p:blipFill>
        <p:spPr>
          <a:xfrm>
            <a:off x="10332720" y="384048"/>
            <a:ext cx="1313793" cy="457200"/>
          </a:xfrm>
          <a:prstGeom prst="rect">
            <a:avLst/>
          </a:prstGeom>
        </p:spPr>
      </p:pic>
      <p:sp>
        <p:nvSpPr>
          <p:cNvPr id="6" name="TextBox 5"/>
          <p:cNvSpPr txBox="1"/>
          <p:nvPr/>
        </p:nvSpPr>
        <p:spPr>
          <a:xfrm>
            <a:off x="548640" y="1325880"/>
            <a:ext cx="11109960" cy="658368"/>
          </a:xfrm>
          <a:prstGeom prst="rect">
            <a:avLst/>
          </a:prstGeom>
          <a:noFill/>
        </p:spPr>
        <p:txBody>
          <a:bodyPr wrap="square" anchor="t" lIns="0" rIns="0" tIns="27432" bIns="27432">
            <a:spAutoFit/>
          </a:bodyPr>
          <a:lstStyle/>
          <a:p>
            <a:pPr algn="l"/>
            <a:r>
              <a:rPr sz="1300" b="0">
                <a:solidFill>
                  <a:srgbClr val="5B6675"/>
                </a:solidFill>
                <a:latin typeface="Calibri"/>
              </a:rPr>
              <a:t>Security scanning tools designed for traditional code are ineffective against agent skills, because skills blend natural language instructions with code in a way that defeats pattern-matching, regex filters, and signature-based detection.</a:t>
            </a:r>
          </a:p>
        </p:txBody>
      </p:sp>
      <p:sp>
        <p:nvSpPr>
          <p:cNvPr id="7" name="TextBox 6"/>
          <p:cNvSpPr txBox="1"/>
          <p:nvPr/>
        </p:nvSpPr>
        <p:spPr>
          <a:xfrm>
            <a:off x="548640" y="2103120"/>
            <a:ext cx="5212080" cy="310896"/>
          </a:xfrm>
          <a:prstGeom prst="rect">
            <a:avLst/>
          </a:prstGeom>
          <a:noFill/>
        </p:spPr>
        <p:txBody>
          <a:bodyPr wrap="square" anchor="t" lIns="0" rIns="0" tIns="27432" bIns="27432">
            <a:spAutoFit/>
          </a:bodyPr>
          <a:lstStyle/>
          <a:p>
            <a:pPr algn="l"/>
            <a:r>
              <a:rPr sz="1400" b="1">
                <a:solidFill>
                  <a:srgbClr val="C0252B"/>
                </a:solidFill>
                <a:latin typeface="Calibri"/>
              </a:rPr>
              <a:t>ISSUES  /  ATTACK VECTORS</a:t>
            </a:r>
          </a:p>
        </p:txBody>
      </p:sp>
      <p:sp>
        <p:nvSpPr>
          <p:cNvPr id="8" name="TextBox 7"/>
          <p:cNvSpPr txBox="1"/>
          <p:nvPr/>
        </p:nvSpPr>
        <p:spPr>
          <a:xfrm>
            <a:off x="6355080" y="2103120"/>
            <a:ext cx="5212080" cy="310896"/>
          </a:xfrm>
          <a:prstGeom prst="rect">
            <a:avLst/>
          </a:prstGeom>
          <a:noFill/>
        </p:spPr>
        <p:txBody>
          <a:bodyPr wrap="square" anchor="t" lIns="0" rIns="0" tIns="27432" bIns="27432">
            <a:spAutoFit/>
          </a:bodyPr>
          <a:lstStyle/>
          <a:p>
            <a:pPr algn="l"/>
            <a:r>
              <a:rPr sz="1400" b="1">
                <a:solidFill>
                  <a:srgbClr val="0F6E56"/>
                </a:solidFill>
                <a:latin typeface="Calibri"/>
              </a:rPr>
              <a:t>MITIGATIONS</a:t>
            </a:r>
          </a:p>
        </p:txBody>
      </p:sp>
      <p:sp>
        <p:nvSpPr>
          <p:cNvPr id="9" name="Rectangle 8"/>
          <p:cNvSpPr/>
          <p:nvPr/>
        </p:nvSpPr>
        <p:spPr>
          <a:xfrm>
            <a:off x="548640" y="2468879"/>
            <a:ext cx="2194560" cy="27432"/>
          </a:xfrm>
          <a:prstGeom prst="rect">
            <a:avLst/>
          </a:prstGeom>
          <a:solidFill>
            <a:srgbClr val="C025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6355080" y="2468879"/>
            <a:ext cx="2194560" cy="27432"/>
          </a:xfrm>
          <a:prstGeom prst="rect">
            <a:avLst/>
          </a:prstGeom>
          <a:solidFill>
            <a:srgbClr val="0F6E5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ounded Rectangle 10"/>
          <p:cNvSpPr/>
          <p:nvPr/>
        </p:nvSpPr>
        <p:spPr>
          <a:xfrm>
            <a:off x="548640" y="2670048"/>
            <a:ext cx="5074920" cy="749808"/>
          </a:xfrm>
          <a:prstGeom prst="roundRect">
            <a:avLst/>
          </a:prstGeom>
          <a:solidFill>
            <a:srgbClr val="FCECEC"/>
          </a:solidFill>
          <a:ln w="12700">
            <a:solidFill>
              <a:srgbClr val="C0252B"/>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791F1F"/>
                </a:solidFill>
                <a:latin typeface="Calibri"/>
              </a:rPr>
              <a:t>Natural-Language Bypass</a:t>
            </a:r>
          </a:p>
        </p:txBody>
      </p:sp>
      <p:sp>
        <p:nvSpPr>
          <p:cNvPr id="12" name="Rounded Rectangle 11"/>
          <p:cNvSpPr/>
          <p:nvPr/>
        </p:nvSpPr>
        <p:spPr>
          <a:xfrm>
            <a:off x="548640" y="3529584"/>
            <a:ext cx="5074920" cy="749808"/>
          </a:xfrm>
          <a:prstGeom prst="roundRect">
            <a:avLst/>
          </a:prstGeom>
          <a:solidFill>
            <a:srgbClr val="FCECEC"/>
          </a:solidFill>
          <a:ln w="12700">
            <a:solidFill>
              <a:srgbClr val="C0252B"/>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791F1F"/>
                </a:solidFill>
                <a:latin typeface="Calibri"/>
              </a:rPr>
              <a:t>Obfuscated Instruction</a:t>
            </a:r>
          </a:p>
        </p:txBody>
      </p:sp>
      <p:sp>
        <p:nvSpPr>
          <p:cNvPr id="13" name="Rounded Rectangle 12"/>
          <p:cNvSpPr/>
          <p:nvPr/>
        </p:nvSpPr>
        <p:spPr>
          <a:xfrm>
            <a:off x="548640" y="4389120"/>
            <a:ext cx="5074920" cy="749808"/>
          </a:xfrm>
          <a:prstGeom prst="roundRect">
            <a:avLst/>
          </a:prstGeom>
          <a:solidFill>
            <a:srgbClr val="FCECEC"/>
          </a:solidFill>
          <a:ln w="12700">
            <a:solidFill>
              <a:srgbClr val="C0252B"/>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791F1F"/>
                </a:solidFill>
                <a:latin typeface="Calibri"/>
              </a:rPr>
              <a:t>Scanner Impersonation</a:t>
            </a:r>
          </a:p>
        </p:txBody>
      </p:sp>
      <p:sp>
        <p:nvSpPr>
          <p:cNvPr id="14" name="Rounded Rectangle 13"/>
          <p:cNvSpPr/>
          <p:nvPr/>
        </p:nvSpPr>
        <p:spPr>
          <a:xfrm>
            <a:off x="548640" y="5248656"/>
            <a:ext cx="5074920" cy="749808"/>
          </a:xfrm>
          <a:prstGeom prst="roundRect">
            <a:avLst/>
          </a:prstGeom>
          <a:solidFill>
            <a:srgbClr val="FCECEC"/>
          </a:solidFill>
          <a:ln w="12700">
            <a:solidFill>
              <a:srgbClr val="C0252B"/>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791F1F"/>
                </a:solidFill>
                <a:latin typeface="Calibri"/>
              </a:rPr>
              <a:t>Context-Dependent Malice</a:t>
            </a:r>
          </a:p>
        </p:txBody>
      </p:sp>
      <p:sp>
        <p:nvSpPr>
          <p:cNvPr id="15" name="Rounded Rectangle 14"/>
          <p:cNvSpPr/>
          <p:nvPr/>
        </p:nvSpPr>
        <p:spPr>
          <a:xfrm>
            <a:off x="6355080" y="2670048"/>
            <a:ext cx="5074920" cy="749808"/>
          </a:xfrm>
          <a:prstGeom prst="roundRect">
            <a:avLst/>
          </a:prstGeom>
          <a:solidFill>
            <a:srgbClr val="E3F3EC"/>
          </a:solidFill>
          <a:ln w="12700">
            <a:solidFill>
              <a:srgbClr val="0F6E56"/>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085041"/>
                </a:solidFill>
                <a:latin typeface="Calibri"/>
              </a:rPr>
              <a:t>Deploy behavioral analysis scanners</a:t>
            </a:r>
          </a:p>
        </p:txBody>
      </p:sp>
      <p:sp>
        <p:nvSpPr>
          <p:cNvPr id="16" name="Rounded Rectangle 15"/>
          <p:cNvSpPr/>
          <p:nvPr/>
        </p:nvSpPr>
        <p:spPr>
          <a:xfrm>
            <a:off x="6355080" y="3529584"/>
            <a:ext cx="5074920" cy="749808"/>
          </a:xfrm>
          <a:prstGeom prst="roundRect">
            <a:avLst/>
          </a:prstGeom>
          <a:solidFill>
            <a:srgbClr val="E3F3EC"/>
          </a:solidFill>
          <a:ln w="12700">
            <a:solidFill>
              <a:srgbClr val="0F6E56"/>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085041"/>
                </a:solidFill>
                <a:latin typeface="Calibri"/>
              </a:rPr>
              <a:t>Scan both the code layer and the natural language instruction layer</a:t>
            </a:r>
          </a:p>
        </p:txBody>
      </p:sp>
      <p:sp>
        <p:nvSpPr>
          <p:cNvPr id="17" name="Rounded Rectangle 16"/>
          <p:cNvSpPr/>
          <p:nvPr/>
        </p:nvSpPr>
        <p:spPr>
          <a:xfrm>
            <a:off x="6355080" y="4389120"/>
            <a:ext cx="5074920" cy="749808"/>
          </a:xfrm>
          <a:prstGeom prst="roundRect">
            <a:avLst/>
          </a:prstGeom>
          <a:solidFill>
            <a:srgbClr val="E3F3EC"/>
          </a:solidFill>
          <a:ln w="12700">
            <a:solidFill>
              <a:srgbClr val="0F6E56"/>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085041"/>
                </a:solidFill>
                <a:latin typeface="Calibri"/>
              </a:rPr>
              <a:t>Test skills in isolated sandboxes</a:t>
            </a:r>
          </a:p>
        </p:txBody>
      </p:sp>
      <p:sp>
        <p:nvSpPr>
          <p:cNvPr id="18" name="Rounded Rectangle 17"/>
          <p:cNvSpPr/>
          <p:nvPr/>
        </p:nvSpPr>
        <p:spPr>
          <a:xfrm>
            <a:off x="6355080" y="5248656"/>
            <a:ext cx="5074920" cy="749808"/>
          </a:xfrm>
          <a:prstGeom prst="roundRect">
            <a:avLst/>
          </a:prstGeom>
          <a:solidFill>
            <a:srgbClr val="E3F3EC"/>
          </a:solidFill>
          <a:ln w="12700">
            <a:solidFill>
              <a:srgbClr val="0F6E56"/>
            </a:solidFill>
          </a:ln>
          <a:effectLst/>
        </p:spPr>
        <p:style>
          <a:lnRef idx="1">
            <a:schemeClr val="accent1"/>
          </a:lnRef>
          <a:fillRef idx="3">
            <a:schemeClr val="accent1"/>
          </a:fillRef>
          <a:effectRef idx="2">
            <a:schemeClr val="accent1"/>
          </a:effectRef>
          <a:fontRef idx="minor">
            <a:schemeClr val="lt1"/>
          </a:fontRef>
        </p:style>
        <p:txBody>
          <a:bodyPr rtlCol="0" anchor="ctr" wrap="square" lIns="164592" rIns="164592" tIns="27432" bIns="27432"/>
          <a:lstStyle/>
          <a:p>
            <a:pPr algn="l"/>
            <a:r>
              <a:rPr sz="1300" b="1">
                <a:solidFill>
                  <a:srgbClr val="085041"/>
                </a:solidFill>
                <a:latin typeface="Calibri"/>
              </a:rPr>
              <a:t>Implement multi-tool scanning pipelines</a:t>
            </a:r>
          </a:p>
        </p:txBody>
      </p:sp>
      <p:sp>
        <p:nvSpPr>
          <p:cNvPr id="19" name="Right Arrow 18"/>
          <p:cNvSpPr/>
          <p:nvPr/>
        </p:nvSpPr>
        <p:spPr>
          <a:xfrm>
            <a:off x="5733288" y="4078224"/>
            <a:ext cx="548640" cy="512064"/>
          </a:xfrm>
          <a:prstGeom prst="rightArrow">
            <a:avLst/>
          </a:prstGeom>
          <a:solidFill>
            <a:srgbClr val="B4BEC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548640" y="6455664"/>
            <a:ext cx="8229600" cy="274320"/>
          </a:xfrm>
          <a:prstGeom prst="rect">
            <a:avLst/>
          </a:prstGeom>
          <a:noFill/>
        </p:spPr>
        <p:txBody>
          <a:bodyPr wrap="square" anchor="t" lIns="0" rIns="0" tIns="27432" bIns="27432">
            <a:spAutoFit/>
          </a:bodyPr>
          <a:lstStyle/>
          <a:p>
            <a:pPr algn="l"/>
            <a:r>
              <a:rPr sz="900" b="0">
                <a:solidFill>
                  <a:srgbClr val="5B6675"/>
                </a:solidFill>
                <a:latin typeface="Calibri"/>
              </a:rPr>
              <a:t>OWASP Agentic Skills Top 10   ·   v0.5   ·   owasp.org/www-project-agentic-skills-top-10</a:t>
            </a:r>
          </a:p>
        </p:txBody>
      </p:sp>
      <p:sp>
        <p:nvSpPr>
          <p:cNvPr id="21" name="TextBox 20"/>
          <p:cNvSpPr txBox="1"/>
          <p:nvPr/>
        </p:nvSpPr>
        <p:spPr>
          <a:xfrm>
            <a:off x="10789920" y="6455664"/>
            <a:ext cx="914400" cy="274320"/>
          </a:xfrm>
          <a:prstGeom prst="rect">
            <a:avLst/>
          </a:prstGeom>
          <a:noFill/>
        </p:spPr>
        <p:txBody>
          <a:bodyPr wrap="square" anchor="t" lIns="0" rIns="0" tIns="27432" bIns="27432">
            <a:spAutoFit/>
          </a:bodyPr>
          <a:lstStyle/>
          <a:p>
            <a:pPr algn="r"/>
            <a:r>
              <a:rPr sz="900" b="0">
                <a:solidFill>
                  <a:srgbClr val="5B6675"/>
                </a:solidFill>
                <a:latin typeface="Calibri"/>
              </a:rPr>
              <a:t>9 / 12</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